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20"/>
  </p:notesMasterIdLst>
  <p:sldIdLst>
    <p:sldId id="273" r:id="rId3"/>
    <p:sldId id="258" r:id="rId4"/>
    <p:sldId id="259" r:id="rId5"/>
    <p:sldId id="260" r:id="rId6"/>
    <p:sldId id="261" r:id="rId7"/>
    <p:sldId id="271" r:id="rId8"/>
    <p:sldId id="272" r:id="rId9"/>
    <p:sldId id="262" r:id="rId10"/>
    <p:sldId id="265" r:id="rId11"/>
    <p:sldId id="263" r:id="rId12"/>
    <p:sldId id="276" r:id="rId13"/>
    <p:sldId id="266" r:id="rId14"/>
    <p:sldId id="267" r:id="rId15"/>
    <p:sldId id="269" r:id="rId16"/>
    <p:sldId id="270" r:id="rId17"/>
    <p:sldId id="274" r:id="rId18"/>
    <p:sldId id="275" r:id="rId19"/>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510D"/>
    <a:srgbClr val="BFBFBF"/>
    <a:srgbClr val="00487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28" y="-888"/>
      </p:cViewPr>
      <p:guideLst>
        <p:guide orient="horz" pos="2160"/>
        <p:guide pos="2880"/>
      </p:guideLst>
    </p:cSldViewPr>
  </p:slideViewPr>
  <p:outlineViewPr>
    <p:cViewPr>
      <p:scale>
        <a:sx n="33" d="100"/>
        <a:sy n="33" d="100"/>
      </p:scale>
      <p:origin x="48" y="738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Workbook3"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Workbook4"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Book1" TargetMode="External"/><Relationship Id="rId3"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title>
      <c:tx>
        <c:rich>
          <a:bodyPr/>
          <a:lstStyle/>
          <a:p>
            <a:pPr>
              <a:defRPr sz="1200"/>
            </a:pPr>
            <a:r>
              <a:rPr lang="en-US" sz="1600"/>
              <a:t>Elementary School Group:</a:t>
            </a:r>
          </a:p>
          <a:p>
            <a:pPr>
              <a:defRPr sz="1200"/>
            </a:pPr>
            <a:r>
              <a:rPr lang="en-US" sz="1200" b="0"/>
              <a:t>Male to Female </a:t>
            </a:r>
          </a:p>
        </c:rich>
      </c:tx>
      <c:layout>
        <c:manualLayout>
          <c:xMode val="edge"/>
          <c:yMode val="edge"/>
          <c:x val="0.2740395888014"/>
          <c:y val="0.0416666666666667"/>
        </c:manualLayout>
      </c:layout>
      <c:overlay val="0"/>
    </c:title>
    <c:autoTitleDeleted val="0"/>
    <c:plotArea>
      <c:layout/>
      <c:barChart>
        <c:barDir val="bar"/>
        <c:grouping val="clustered"/>
        <c:varyColors val="0"/>
        <c:ser>
          <c:idx val="0"/>
          <c:order val="0"/>
          <c:invertIfNegative val="0"/>
          <c:cat>
            <c:strRef>
              <c:f>Sheet1!$A$1:$A$2</c:f>
              <c:strCache>
                <c:ptCount val="2"/>
                <c:pt idx="0">
                  <c:v>males</c:v>
                </c:pt>
                <c:pt idx="1">
                  <c:v>females</c:v>
                </c:pt>
              </c:strCache>
            </c:strRef>
          </c:cat>
          <c:val>
            <c:numRef>
              <c:f>Sheet1!$B$1:$B$2</c:f>
              <c:numCache>
                <c:formatCode>General</c:formatCode>
                <c:ptCount val="2"/>
                <c:pt idx="0">
                  <c:v>2.0</c:v>
                </c:pt>
                <c:pt idx="1">
                  <c:v>5.0</c:v>
                </c:pt>
              </c:numCache>
            </c:numRef>
          </c:val>
        </c:ser>
        <c:dLbls>
          <c:showLegendKey val="0"/>
          <c:showVal val="0"/>
          <c:showCatName val="0"/>
          <c:showSerName val="0"/>
          <c:showPercent val="0"/>
          <c:showBubbleSize val="0"/>
        </c:dLbls>
        <c:gapWidth val="150"/>
        <c:axId val="517640504"/>
        <c:axId val="517645960"/>
      </c:barChart>
      <c:catAx>
        <c:axId val="517640504"/>
        <c:scaling>
          <c:orientation val="minMax"/>
        </c:scaling>
        <c:delete val="0"/>
        <c:axPos val="l"/>
        <c:title>
          <c:tx>
            <c:rich>
              <a:bodyPr/>
              <a:lstStyle/>
              <a:p>
                <a:pPr>
                  <a:defRPr/>
                </a:pPr>
                <a:r>
                  <a:rPr lang="en-US"/>
                  <a:t>Male to Female</a:t>
                </a:r>
              </a:p>
            </c:rich>
          </c:tx>
          <c:layout/>
          <c:overlay val="0"/>
        </c:title>
        <c:majorTickMark val="none"/>
        <c:minorTickMark val="none"/>
        <c:tickLblPos val="nextTo"/>
        <c:crossAx val="517645960"/>
        <c:crosses val="autoZero"/>
        <c:auto val="1"/>
        <c:lblAlgn val="ctr"/>
        <c:lblOffset val="100"/>
        <c:noMultiLvlLbl val="0"/>
      </c:catAx>
      <c:valAx>
        <c:axId val="517645960"/>
        <c:scaling>
          <c:orientation val="minMax"/>
        </c:scaling>
        <c:delete val="0"/>
        <c:axPos val="b"/>
        <c:majorGridlines/>
        <c:title>
          <c:tx>
            <c:rich>
              <a:bodyPr/>
              <a:lstStyle/>
              <a:p>
                <a:pPr>
                  <a:defRPr/>
                </a:pPr>
                <a:r>
                  <a:rPr lang="en-US"/>
                  <a:t>Number of Students</a:t>
                </a:r>
              </a:p>
            </c:rich>
          </c:tx>
          <c:layout/>
          <c:overlay val="0"/>
        </c:title>
        <c:numFmt formatCode="General" sourceLinked="1"/>
        <c:majorTickMark val="out"/>
        <c:minorTickMark val="none"/>
        <c:tickLblPos val="nextTo"/>
        <c:crossAx val="51764050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tx>
        <c:rich>
          <a:bodyPr/>
          <a:lstStyle/>
          <a:p>
            <a:pPr>
              <a:defRPr sz="1200"/>
            </a:pPr>
            <a:r>
              <a:rPr lang="en-US" sz="1600"/>
              <a:t>Middle School Group</a:t>
            </a:r>
          </a:p>
          <a:p>
            <a:pPr>
              <a:defRPr sz="1200"/>
            </a:pPr>
            <a:r>
              <a:rPr lang="en-US" sz="1200" b="0"/>
              <a:t>Male</a:t>
            </a:r>
            <a:r>
              <a:rPr lang="en-US" sz="1200" b="0" baseline="0"/>
              <a:t> to Female</a:t>
            </a:r>
            <a:endParaRPr lang="en-US" sz="1200" b="0"/>
          </a:p>
        </c:rich>
      </c:tx>
      <c:layout/>
      <c:overlay val="0"/>
    </c:title>
    <c:autoTitleDeleted val="0"/>
    <c:plotArea>
      <c:layout/>
      <c:barChart>
        <c:barDir val="bar"/>
        <c:grouping val="clustered"/>
        <c:varyColors val="0"/>
        <c:ser>
          <c:idx val="0"/>
          <c:order val="0"/>
          <c:invertIfNegative val="0"/>
          <c:cat>
            <c:strRef>
              <c:f>Sheet1!$A$1:$A$2</c:f>
              <c:strCache>
                <c:ptCount val="2"/>
                <c:pt idx="0">
                  <c:v>males</c:v>
                </c:pt>
                <c:pt idx="1">
                  <c:v>females</c:v>
                </c:pt>
              </c:strCache>
            </c:strRef>
          </c:cat>
          <c:val>
            <c:numRef>
              <c:f>Sheet1!$B$1:$B$2</c:f>
              <c:numCache>
                <c:formatCode>General</c:formatCode>
                <c:ptCount val="2"/>
                <c:pt idx="0">
                  <c:v>3.0</c:v>
                </c:pt>
                <c:pt idx="1">
                  <c:v>7.0</c:v>
                </c:pt>
              </c:numCache>
            </c:numRef>
          </c:val>
        </c:ser>
        <c:dLbls>
          <c:showLegendKey val="0"/>
          <c:showVal val="0"/>
          <c:showCatName val="0"/>
          <c:showSerName val="0"/>
          <c:showPercent val="0"/>
          <c:showBubbleSize val="0"/>
        </c:dLbls>
        <c:gapWidth val="150"/>
        <c:axId val="517728744"/>
        <c:axId val="517734456"/>
      </c:barChart>
      <c:catAx>
        <c:axId val="517728744"/>
        <c:scaling>
          <c:orientation val="minMax"/>
        </c:scaling>
        <c:delete val="0"/>
        <c:axPos val="l"/>
        <c:title>
          <c:tx>
            <c:rich>
              <a:bodyPr/>
              <a:lstStyle/>
              <a:p>
                <a:pPr>
                  <a:defRPr/>
                </a:pPr>
                <a:r>
                  <a:rPr lang="en-US"/>
                  <a:t>Male</a:t>
                </a:r>
                <a:r>
                  <a:rPr lang="en-US" baseline="0"/>
                  <a:t> to Female</a:t>
                </a:r>
                <a:endParaRPr lang="en-US"/>
              </a:p>
            </c:rich>
          </c:tx>
          <c:layout/>
          <c:overlay val="0"/>
        </c:title>
        <c:majorTickMark val="none"/>
        <c:minorTickMark val="none"/>
        <c:tickLblPos val="nextTo"/>
        <c:crossAx val="517734456"/>
        <c:crosses val="autoZero"/>
        <c:auto val="1"/>
        <c:lblAlgn val="ctr"/>
        <c:lblOffset val="100"/>
        <c:noMultiLvlLbl val="0"/>
      </c:catAx>
      <c:valAx>
        <c:axId val="517734456"/>
        <c:scaling>
          <c:orientation val="minMax"/>
        </c:scaling>
        <c:delete val="0"/>
        <c:axPos val="b"/>
        <c:majorGridlines/>
        <c:title>
          <c:tx>
            <c:rich>
              <a:bodyPr/>
              <a:lstStyle/>
              <a:p>
                <a:pPr>
                  <a:defRPr/>
                </a:pPr>
                <a:r>
                  <a:rPr lang="en-US"/>
                  <a:t>Number of Students</a:t>
                </a:r>
              </a:p>
            </c:rich>
          </c:tx>
          <c:layout/>
          <c:overlay val="0"/>
        </c:title>
        <c:numFmt formatCode="General" sourceLinked="1"/>
        <c:majorTickMark val="out"/>
        <c:minorTickMark val="none"/>
        <c:tickLblPos val="nextTo"/>
        <c:crossAx val="517728744"/>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a:t>High School</a:t>
            </a:r>
            <a:r>
              <a:rPr lang="en-US" baseline="0"/>
              <a:t> Group</a:t>
            </a:r>
          </a:p>
          <a:p>
            <a:pPr>
              <a:defRPr/>
            </a:pPr>
            <a:r>
              <a:rPr lang="en-US" sz="1200" b="0" baseline="0"/>
              <a:t>Male to Female</a:t>
            </a:r>
          </a:p>
        </c:rich>
      </c:tx>
      <c:layout>
        <c:manualLayout>
          <c:xMode val="edge"/>
          <c:yMode val="edge"/>
          <c:x val="0.323396112648081"/>
          <c:y val="0.0247550323862098"/>
        </c:manualLayout>
      </c:layout>
      <c:overlay val="0"/>
    </c:title>
    <c:autoTitleDeleted val="0"/>
    <c:plotArea>
      <c:layout/>
      <c:barChart>
        <c:barDir val="bar"/>
        <c:grouping val="clustered"/>
        <c:varyColors val="0"/>
        <c:ser>
          <c:idx val="0"/>
          <c:order val="0"/>
          <c:invertIfNegative val="0"/>
          <c:cat>
            <c:strRef>
              <c:f>Sheet1!$A$1:$A$2</c:f>
              <c:strCache>
                <c:ptCount val="2"/>
                <c:pt idx="0">
                  <c:v>males </c:v>
                </c:pt>
                <c:pt idx="1">
                  <c:v>females</c:v>
                </c:pt>
              </c:strCache>
            </c:strRef>
          </c:cat>
          <c:val>
            <c:numRef>
              <c:f>Sheet1!$B$1:$B$2</c:f>
              <c:numCache>
                <c:formatCode>General</c:formatCode>
                <c:ptCount val="2"/>
                <c:pt idx="0">
                  <c:v>0.0</c:v>
                </c:pt>
                <c:pt idx="1">
                  <c:v>7.0</c:v>
                </c:pt>
              </c:numCache>
            </c:numRef>
          </c:val>
        </c:ser>
        <c:dLbls>
          <c:showLegendKey val="0"/>
          <c:showVal val="0"/>
          <c:showCatName val="0"/>
          <c:showSerName val="0"/>
          <c:showPercent val="0"/>
          <c:showBubbleSize val="0"/>
        </c:dLbls>
        <c:gapWidth val="150"/>
        <c:axId val="517784840"/>
        <c:axId val="517790296"/>
      </c:barChart>
      <c:catAx>
        <c:axId val="517784840"/>
        <c:scaling>
          <c:orientation val="minMax"/>
        </c:scaling>
        <c:delete val="0"/>
        <c:axPos val="l"/>
        <c:title>
          <c:tx>
            <c:rich>
              <a:bodyPr/>
              <a:lstStyle/>
              <a:p>
                <a:pPr>
                  <a:defRPr/>
                </a:pPr>
                <a:r>
                  <a:rPr lang="en-US"/>
                  <a:t>Male to Female</a:t>
                </a:r>
              </a:p>
            </c:rich>
          </c:tx>
          <c:layout>
            <c:manualLayout>
              <c:xMode val="edge"/>
              <c:yMode val="edge"/>
              <c:x val="0.0154212413589146"/>
              <c:y val="0.327200787401575"/>
            </c:manualLayout>
          </c:layout>
          <c:overlay val="0"/>
        </c:title>
        <c:majorTickMark val="none"/>
        <c:minorTickMark val="none"/>
        <c:tickLblPos val="nextTo"/>
        <c:crossAx val="517790296"/>
        <c:crosses val="autoZero"/>
        <c:auto val="1"/>
        <c:lblAlgn val="ctr"/>
        <c:lblOffset val="100"/>
        <c:noMultiLvlLbl val="0"/>
      </c:catAx>
      <c:valAx>
        <c:axId val="517790296"/>
        <c:scaling>
          <c:orientation val="minMax"/>
        </c:scaling>
        <c:delete val="0"/>
        <c:axPos val="b"/>
        <c:majorGridlines/>
        <c:title>
          <c:tx>
            <c:rich>
              <a:bodyPr/>
              <a:lstStyle/>
              <a:p>
                <a:pPr>
                  <a:defRPr/>
                </a:pPr>
                <a:r>
                  <a:rPr lang="en-US"/>
                  <a:t>Number of Students</a:t>
                </a:r>
              </a:p>
            </c:rich>
          </c:tx>
          <c:layout/>
          <c:overlay val="0"/>
        </c:title>
        <c:numFmt formatCode="General" sourceLinked="1"/>
        <c:majorTickMark val="out"/>
        <c:minorTickMark val="none"/>
        <c:tickLblPos val="nextTo"/>
        <c:crossAx val="51778484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853334305434"/>
          <c:y val="0.10698191122833"/>
          <c:w val="0.875146665694567"/>
          <c:h val="0.77200850196004"/>
        </c:manualLayout>
      </c:layout>
      <c:barChart>
        <c:barDir val="col"/>
        <c:grouping val="clustered"/>
        <c:varyColors val="0"/>
        <c:ser>
          <c:idx val="0"/>
          <c:order val="0"/>
          <c:invertIfNegative val="0"/>
          <c:dLbls>
            <c:delete val="1"/>
          </c:dLbls>
          <c:cat>
            <c:strRef>
              <c:f>Sheet1!$A$1:$A$6</c:f>
              <c:strCache>
                <c:ptCount val="6"/>
                <c:pt idx="0">
                  <c:v>Elementary School Team 1</c:v>
                </c:pt>
                <c:pt idx="1">
                  <c:v>Elementary School Team 2</c:v>
                </c:pt>
                <c:pt idx="2">
                  <c:v>Middle School Team 1</c:v>
                </c:pt>
                <c:pt idx="3">
                  <c:v>Middle School Team 2
</c:v>
                </c:pt>
                <c:pt idx="4">
                  <c:v>High School Team 1
</c:v>
                </c:pt>
                <c:pt idx="5">
                  <c:v>High School Team 2</c:v>
                </c:pt>
              </c:strCache>
            </c:strRef>
          </c:cat>
          <c:val>
            <c:numRef>
              <c:f>Sheet1!$B$1:$B$6</c:f>
              <c:numCache>
                <c:formatCode>General</c:formatCode>
                <c:ptCount val="6"/>
                <c:pt idx="0">
                  <c:v>71.0</c:v>
                </c:pt>
                <c:pt idx="1">
                  <c:v>104.0</c:v>
                </c:pt>
                <c:pt idx="2">
                  <c:v>57.0</c:v>
                </c:pt>
                <c:pt idx="3">
                  <c:v>70.0</c:v>
                </c:pt>
                <c:pt idx="4">
                  <c:v>59.0</c:v>
                </c:pt>
                <c:pt idx="5">
                  <c:v>56.0</c:v>
                </c:pt>
              </c:numCache>
            </c:numRef>
          </c:val>
        </c:ser>
        <c:dLbls>
          <c:showLegendKey val="0"/>
          <c:showVal val="1"/>
          <c:showCatName val="0"/>
          <c:showSerName val="0"/>
          <c:showPercent val="0"/>
          <c:showBubbleSize val="0"/>
        </c:dLbls>
        <c:gapWidth val="150"/>
        <c:axId val="517798680"/>
        <c:axId val="517801768"/>
      </c:barChart>
      <c:catAx>
        <c:axId val="517798680"/>
        <c:scaling>
          <c:orientation val="minMax"/>
        </c:scaling>
        <c:delete val="0"/>
        <c:axPos val="b"/>
        <c:majorTickMark val="none"/>
        <c:minorTickMark val="none"/>
        <c:tickLblPos val="nextTo"/>
        <c:txPr>
          <a:bodyPr/>
          <a:lstStyle/>
          <a:p>
            <a:pPr>
              <a:defRPr sz="900" b="1">
                <a:latin typeface="Times New Roman" pitchFamily="18" charset="0"/>
                <a:cs typeface="Times New Roman" pitchFamily="18" charset="0"/>
              </a:defRPr>
            </a:pPr>
            <a:endParaRPr lang="en-US"/>
          </a:p>
        </c:txPr>
        <c:crossAx val="517801768"/>
        <c:crosses val="autoZero"/>
        <c:auto val="1"/>
        <c:lblAlgn val="ctr"/>
        <c:lblOffset val="100"/>
        <c:noMultiLvlLbl val="0"/>
      </c:catAx>
      <c:valAx>
        <c:axId val="517801768"/>
        <c:scaling>
          <c:orientation val="minMax"/>
        </c:scaling>
        <c:delete val="0"/>
        <c:axPos val="l"/>
        <c:majorGridlines/>
        <c:title>
          <c:tx>
            <c:rich>
              <a:bodyPr/>
              <a:lstStyle/>
              <a:p>
                <a:pPr>
                  <a:defRPr sz="1100" b="1">
                    <a:latin typeface="Times New Roman" pitchFamily="18" charset="0"/>
                    <a:cs typeface="Times New Roman" pitchFamily="18" charset="0"/>
                  </a:defRPr>
                </a:pPr>
                <a:r>
                  <a:rPr lang="en-US" sz="1600" b="1" dirty="0">
                    <a:latin typeface="Times New Roman" pitchFamily="18" charset="0"/>
                    <a:cs typeface="Times New Roman" pitchFamily="18" charset="0"/>
                  </a:rPr>
                  <a:t>Completion</a:t>
                </a:r>
                <a:r>
                  <a:rPr lang="en-US" sz="1600" b="1" baseline="0" dirty="0">
                    <a:latin typeface="Times New Roman" pitchFamily="18" charset="0"/>
                    <a:cs typeface="Times New Roman" pitchFamily="18" charset="0"/>
                  </a:rPr>
                  <a:t> time in </a:t>
                </a:r>
              </a:p>
              <a:p>
                <a:pPr>
                  <a:defRPr sz="1100" b="1">
                    <a:latin typeface="Times New Roman" pitchFamily="18" charset="0"/>
                    <a:cs typeface="Times New Roman" pitchFamily="18" charset="0"/>
                  </a:defRPr>
                </a:pPr>
                <a:r>
                  <a:rPr lang="en-US" sz="1600" b="1" baseline="0" dirty="0">
                    <a:latin typeface="Times New Roman" pitchFamily="18" charset="0"/>
                    <a:cs typeface="Times New Roman" pitchFamily="18" charset="0"/>
                  </a:rPr>
                  <a:t>Minutes</a:t>
                </a:r>
                <a:endParaRPr lang="en-US" sz="1100" b="1" dirty="0">
                  <a:latin typeface="Times New Roman" pitchFamily="18" charset="0"/>
                  <a:cs typeface="Times New Roman" pitchFamily="18" charset="0"/>
                </a:endParaRPr>
              </a:p>
            </c:rich>
          </c:tx>
          <c:layout>
            <c:manualLayout>
              <c:xMode val="edge"/>
              <c:yMode val="edge"/>
              <c:x val="0.0195661015346055"/>
              <c:y val="0.331818778334528"/>
            </c:manualLayout>
          </c:layout>
          <c:overlay val="0"/>
        </c:title>
        <c:numFmt formatCode="General" sourceLinked="1"/>
        <c:majorTickMark val="none"/>
        <c:minorTickMark val="none"/>
        <c:tickLblPos val="nextTo"/>
        <c:txPr>
          <a:bodyPr/>
          <a:lstStyle/>
          <a:p>
            <a:pPr>
              <a:defRPr>
                <a:latin typeface="Times New Roman" pitchFamily="18" charset="0"/>
                <a:cs typeface="Times New Roman" pitchFamily="18" charset="0"/>
              </a:defRPr>
            </a:pPr>
            <a:endParaRPr lang="en-US"/>
          </a:p>
        </c:txPr>
        <c:crossAx val="517798680"/>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0.41441</cdr:x>
      <cdr:y>0.10606</cdr:y>
    </cdr:from>
    <cdr:to>
      <cdr:x>0.41441</cdr:x>
      <cdr:y>0.87879</cdr:y>
    </cdr:to>
    <cdr:sp macro="" textlink="">
      <cdr:nvSpPr>
        <cdr:cNvPr id="5" name="Straight Connector 4"/>
        <cdr:cNvSpPr/>
      </cdr:nvSpPr>
      <cdr:spPr>
        <a:xfrm xmlns:a="http://schemas.openxmlformats.org/drawingml/2006/main" flipV="1">
          <a:off x="3505200" y="533400"/>
          <a:ext cx="0" cy="3886200"/>
        </a:xfrm>
        <a:prstGeom xmlns:a="http://schemas.openxmlformats.org/drawingml/2006/main" prst="line">
          <a:avLst/>
        </a:prstGeom>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0.71171</cdr:x>
      <cdr:y>0.10606</cdr:y>
    </cdr:from>
    <cdr:to>
      <cdr:x>0.71171</cdr:x>
      <cdr:y>0.87879</cdr:y>
    </cdr:to>
    <cdr:sp macro="" textlink="">
      <cdr:nvSpPr>
        <cdr:cNvPr id="6" name="Straight Connector 5"/>
        <cdr:cNvSpPr/>
      </cdr:nvSpPr>
      <cdr:spPr>
        <a:xfrm xmlns:a="http://schemas.openxmlformats.org/drawingml/2006/main" flipV="1">
          <a:off x="6019800" y="533400"/>
          <a:ext cx="0" cy="3886200"/>
        </a:xfrm>
        <a:prstGeom xmlns:a="http://schemas.openxmlformats.org/drawingml/2006/main" prst="line">
          <a:avLst/>
        </a:prstGeom>
        <a:noFill xmlns:a="http://schemas.openxmlformats.org/drawingml/2006/main"/>
        <a:ln xmlns:a="http://schemas.openxmlformats.org/drawingml/2006/main" w="25400" cap="flat" cmpd="sng" algn="ctr">
          <a:solidFill>
            <a:srgbClr val="000000"/>
          </a:solidFill>
          <a:prstDash val="solid"/>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Arial"/>
            </a:defRPr>
          </a:lvl1pPr>
          <a:lvl2pPr marL="457200" indent="0">
            <a:defRPr sz="1100">
              <a:solidFill>
                <a:srgbClr val="000000"/>
              </a:solidFill>
              <a:latin typeface="Arial"/>
            </a:defRPr>
          </a:lvl2pPr>
          <a:lvl3pPr marL="914400" indent="0">
            <a:defRPr sz="1100">
              <a:solidFill>
                <a:srgbClr val="000000"/>
              </a:solidFill>
              <a:latin typeface="Arial"/>
            </a:defRPr>
          </a:lvl3pPr>
          <a:lvl4pPr marL="1371600" indent="0">
            <a:defRPr sz="1100">
              <a:solidFill>
                <a:srgbClr val="000000"/>
              </a:solidFill>
              <a:latin typeface="Arial"/>
            </a:defRPr>
          </a:lvl4pPr>
          <a:lvl5pPr marL="1828800" indent="0">
            <a:defRPr sz="1100">
              <a:solidFill>
                <a:srgbClr val="000000"/>
              </a:solidFill>
              <a:latin typeface="Arial"/>
            </a:defRPr>
          </a:lvl5pPr>
          <a:lvl6pPr marL="2286000" indent="0">
            <a:defRPr sz="1100">
              <a:solidFill>
                <a:srgbClr val="000000"/>
              </a:solidFill>
              <a:latin typeface="Arial"/>
            </a:defRPr>
          </a:lvl6pPr>
          <a:lvl7pPr marL="2743200" indent="0">
            <a:defRPr sz="1100">
              <a:solidFill>
                <a:srgbClr val="000000"/>
              </a:solidFill>
              <a:latin typeface="Arial"/>
            </a:defRPr>
          </a:lvl7pPr>
          <a:lvl8pPr marL="3200400" indent="0">
            <a:defRPr sz="1100">
              <a:solidFill>
                <a:srgbClr val="000000"/>
              </a:solidFill>
              <a:latin typeface="Arial"/>
            </a:defRPr>
          </a:lvl8pPr>
          <a:lvl9pPr marL="3657600" indent="0">
            <a:defRPr sz="1100">
              <a:solidFill>
                <a:srgbClr val="000000"/>
              </a:solidFill>
              <a:latin typeface="Arial"/>
            </a:defRPr>
          </a:lvl9pPr>
        </a:lstStyle>
        <a:p xmlns:a="http://schemas.openxmlformats.org/drawingml/2006/main">
          <a:endParaRPr lang="en-US"/>
        </a:p>
      </cdr:txBody>
    </cdr:sp>
  </cdr:relSizeAnchor>
  <cdr:relSizeAnchor xmlns:cdr="http://schemas.openxmlformats.org/drawingml/2006/chartDrawing">
    <cdr:from>
      <cdr:x>0.12613</cdr:x>
      <cdr:y>0.04</cdr:y>
    </cdr:from>
    <cdr:to>
      <cdr:x>1</cdr:x>
      <cdr:y>0.08</cdr:y>
    </cdr:to>
    <cdr:sp macro="" textlink="">
      <cdr:nvSpPr>
        <cdr:cNvPr id="7" name="TextBox 6"/>
        <cdr:cNvSpPr txBox="1"/>
      </cdr:nvSpPr>
      <cdr:spPr>
        <a:xfrm xmlns:a="http://schemas.openxmlformats.org/drawingml/2006/main">
          <a:off x="1066800" y="228600"/>
          <a:ext cx="7391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smtClean="0">
              <a:latin typeface="Times New Roman" pitchFamily="18" charset="0"/>
              <a:cs typeface="Times New Roman" pitchFamily="18" charset="0"/>
            </a:rPr>
            <a:t>            Elementary School                                              Middle School                                                  High School</a:t>
          </a:r>
          <a:endParaRPr lang="en-US" sz="1100" b="1" dirty="0">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ED1B00B-C66F-4342-8909-42B577E63B4F}" type="slidenum">
              <a:rPr lang="en-US"/>
              <a:pPr/>
              <a:t>‹#›</a:t>
            </a:fld>
            <a:endParaRPr lang="en-US"/>
          </a:p>
        </p:txBody>
      </p:sp>
    </p:spTree>
    <p:extLst>
      <p:ext uri="{BB962C8B-B14F-4D97-AF65-F5344CB8AC3E}">
        <p14:creationId xmlns:p14="http://schemas.microsoft.com/office/powerpoint/2010/main" val="2081161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BB5E9D-44EE-EF47-A40F-1FB9BFF104D5}" type="slidenum">
              <a:rPr lang="en-US" sz="1200"/>
              <a:pPr eaLnBrk="1" hangingPunct="1"/>
              <a:t>2</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Times New Roman" charset="0"/>
              </a:rPr>
              <a:t>The 2012 REU Mathematics Team would like to thank CERSER Principal Investigator, Dr. Linda B. Hayden, for making the Research Experience for Undergraduate in Ocean, Marine, and Polar Science possible. The team would also like to give a special thanks to I. C. Norcom High School teachers; Mr. Daron Moore and Mrs. Veronica Williams for their support of the project. The team would also like to thank Dr. Darnell Johnson for being the mentor and a very special thanks to Mr. Je'aime Powell for constantly installing the NXT LEGO® Robotics software.</a:t>
            </a:r>
            <a:endParaRPr lang="en-US">
              <a:ea typeface="ＭＳ Ｐゴシック" charset="0"/>
              <a:cs typeface="ＭＳ Ｐゴシック"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3B7CA9-021D-2240-9722-1DD5E2DB34E5}" type="slidenum">
              <a:rPr lang="en-US" sz="1200"/>
              <a:pPr eaLnBrk="1" hangingPunct="1"/>
              <a:t>17</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The North Carolina Mathematics Standard Course of Study is organized in five strands or goals for K-12: Number and Operations, Measurements, Geometry, Data Analysis and Probability, and Algebra. These are the objectives for each goal in complexity at each grade level and throughout the high school courses. It is the framework upon which classroom instruction and assessment should be planned. It is the ultimate guide for textbook selections and the foundation of the North Carolina testing program. On June 2, 2010, North Carolina adopted the Common Core State Standards in K-12 Mathematics and K-12 English Language Arts released by the National Governors Association Center for Best Practices and the Council of Chief State School Officers. </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BAD589-9B05-4845-9EA7-62F38DD143DC}" type="slidenum">
              <a:rPr lang="en-US" sz="1200"/>
              <a:pPr eaLnBrk="1" hangingPunct="1"/>
              <a:t>5</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The Common Core State Standards Initiative is a state-led effort coordinated by the National Governors Association Center for Best Practices (NGA Center) and the Council of Chief State School Officers (CCSSO). The standards were developed in collaboration with teachers, school administrators, and experts, to provide a clear and consistent framework to prepare our children for college and the workforce. The Common Core Standard is designed to build upon the most advanced current thinking about preparing all students for success in college and their careers. The standards are as follows:</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E76D0E6-B3AC-E345-9AE5-B37E7992F414}" type="slidenum">
              <a:rPr lang="en-US" sz="1200"/>
              <a:pPr eaLnBrk="1" hangingPunct="1"/>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1. The Common Core State Standards will provide more stability for the mobile student. In order to close the achievement gap once and for all we need consistency with learning targets for each grade level. Clear expectations across each county, state and nation will help create stability for students who move often due to economic and personal reasons.</a:t>
            </a:r>
          </a:p>
          <a:p>
            <a:r>
              <a:rPr lang="en-US">
                <a:ea typeface="ＭＳ Ｐゴシック" charset="0"/>
                <a:cs typeface="ＭＳ Ｐゴシック" charset="0"/>
              </a:rPr>
              <a:t>2. The Common Core State Standards will provide students with the necessary skills to access higher education and to compete globally in the workforce. The Common Core is a vehicle that will assist educators in creating quality and fair skills-based instruction to all students.  The 21</a:t>
            </a:r>
            <a:r>
              <a:rPr lang="en-US" baseline="30000">
                <a:ea typeface="ＭＳ Ｐゴシック" charset="0"/>
                <a:cs typeface="ＭＳ Ｐゴシック" charset="0"/>
              </a:rPr>
              <a:t>st</a:t>
            </a:r>
            <a:r>
              <a:rPr lang="en-US">
                <a:ea typeface="ＭＳ Ｐゴシック" charset="0"/>
                <a:cs typeface="ＭＳ Ｐゴシック" charset="0"/>
              </a:rPr>
              <a:t> century skills embedded in the Common Core will pave the way for students to  think, reflect, analyze, influence, evaluate, and communicate; in other words, become an individual who will lead in the 21st century global society. Look around your classroom. Who will be the leaders of tomorrow?</a:t>
            </a:r>
          </a:p>
          <a:p>
            <a:r>
              <a:rPr lang="en-US">
                <a:ea typeface="ＭＳ Ｐゴシック" charset="0"/>
                <a:cs typeface="ＭＳ Ｐゴシック" charset="0"/>
              </a:rPr>
              <a:t>3. The Common Core State Standards will enhance teacher collaboration across the nation. When teachers across the nation are using the same standards and common language, collaboration becomes more meaningful. Professional development at conferences, professional organizations and across networks will be more powerful than ever. When teachers share best practice, students benefit.</a:t>
            </a:r>
          </a:p>
          <a:p>
            <a:r>
              <a:rPr lang="en-US">
                <a:ea typeface="ＭＳ Ｐゴシック" charset="0"/>
                <a:cs typeface="ＭＳ Ｐゴシック" charset="0"/>
              </a:rPr>
              <a:t>http://core4all.wordpress.com/2010/10/01/top-3-benefits-of-the-common-core-state-standards-and-a-thank-you/ </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E3A3FF-3D5F-0241-BE05-02BC04FDA110}" type="slidenum">
              <a:rPr lang="en-US" sz="1200"/>
              <a:pPr eaLnBrk="1" hangingPunct="1"/>
              <a:t>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ea typeface="ＭＳ Ｐゴシック" charset="0"/>
                <a:cs typeface="ＭＳ Ｐゴシック" charset="0"/>
              </a:rPr>
              <a:t>Before working with the students in the CReSIS Middle School Program, the mathematics education research team studied the Common Core Standard for North Carolina, NXT LEGO® Robotics, and the 5E lesson plan. Our process started by visiting teachers at I.C. Norcom High School in Portsmouth, Virginia; the team was introduced to two teachers, Mr. Daron Moore and Mrs. Veronica Williams. Mr. Daron Moore was a Physics teacher for 9 years. He teaches physics and as well as preparing the school</a:t>
            </a:r>
            <a:r>
              <a:rPr lang="ja-JP" altLang="en-US">
                <a:ea typeface="ＭＳ Ｐゴシック" charset="0"/>
                <a:cs typeface="ＭＳ Ｐゴシック" charset="0"/>
              </a:rPr>
              <a:t>’</a:t>
            </a:r>
            <a:r>
              <a:rPr lang="en-US" altLang="ja-JP">
                <a:ea typeface="ＭＳ Ｐゴシック" charset="0"/>
                <a:cs typeface="ＭＳ Ｐゴシック" charset="0"/>
              </a:rPr>
              <a:t>s robotics team for competitions.  His team recently placed 1st in the 2012 regional competition. Mr. Moore gave the math team a brief history of teaching different levels of students and how to effectively instruct them.  Mrs. Veronica Williams was a mathematics teacher at I.C. Norcom. She has been a mathematics teacher for 20 years, she is currently teaching Algebra II and I. She talked about the effectiveness of the 5E lesson plan.</a:t>
            </a:r>
          </a:p>
          <a:p>
            <a:pPr>
              <a:lnSpc>
                <a:spcPct val="90000"/>
              </a:lnSpc>
            </a:pPr>
            <a:r>
              <a:rPr lang="en-US">
                <a:ea typeface="ＭＳ Ｐゴシック" charset="0"/>
                <a:cs typeface="ＭＳ Ｐゴシック" charset="0"/>
              </a:rPr>
              <a:t>Later the math team researched NXT LEGO® Robotics using various sources such as the LEGO® Robotics websites, YouTube videos, and the NXT owner</a:t>
            </a:r>
            <a:r>
              <a:rPr lang="ja-JP" altLang="en-US">
                <a:ea typeface="ＭＳ Ｐゴシック" charset="0"/>
                <a:cs typeface="ＭＳ Ｐゴシック" charset="0"/>
              </a:rPr>
              <a:t>’</a:t>
            </a:r>
            <a:r>
              <a:rPr lang="en-US" altLang="ja-JP">
                <a:ea typeface="ＭＳ Ｐゴシック" charset="0"/>
                <a:cs typeface="ＭＳ Ｐゴシック" charset="0"/>
              </a:rPr>
              <a:t>s manual. LEGO® Robots kit came with the programming software; the software is an object oriented programming guide. Object oriented programming makes it less challenging to maintain and modify existing code as new objects can be created with small differences to existing ones. [2] The math team repetitively assembled and programmed the robots in order to master the process and concept of constructing the robot. An obstacle course was built to test and debug the robots to simulate the task assigned for student grade level grouping for P-12. </a:t>
            </a:r>
          </a:p>
          <a:p>
            <a:pPr>
              <a:lnSpc>
                <a:spcPct val="90000"/>
              </a:lnSpc>
            </a:pPr>
            <a:endParaRPr lang="en-US">
              <a:ea typeface="ＭＳ Ｐゴシック" charset="0"/>
              <a:cs typeface="ＭＳ Ｐゴシック"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402BF7-5E12-F548-A3F9-65200809C25C}" type="slidenum">
              <a:rPr lang="en-US" sz="1200"/>
              <a:pPr eaLnBrk="1" hangingPunct="1"/>
              <a:t>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800">
                <a:ea typeface="ＭＳ Ｐゴシック" charset="0"/>
                <a:cs typeface="ＭＳ Ｐゴシック" charset="0"/>
              </a:rPr>
              <a:t>The purpose for the engagement stage is to peak student interest and get them personally involved in the lesson, while pre-assessing prior understanding. </a:t>
            </a:r>
          </a:p>
          <a:p>
            <a:pPr>
              <a:lnSpc>
                <a:spcPct val="80000"/>
              </a:lnSpc>
            </a:pPr>
            <a:r>
              <a:rPr lang="en-US" sz="800">
                <a:ea typeface="ＭＳ Ｐゴシック" charset="0"/>
                <a:cs typeface="ＭＳ Ｐゴシック" charset="0"/>
              </a:rPr>
              <a:t>The students became familiar with the project at hand and the learners shared their prior knowledge with robots and programming software. The team asked the students a series of questions such as </a:t>
            </a:r>
            <a:r>
              <a:rPr lang="ja-JP" altLang="en-US" sz="800">
                <a:ea typeface="ＭＳ Ｐゴシック" charset="0"/>
                <a:cs typeface="ＭＳ Ｐゴシック" charset="0"/>
              </a:rPr>
              <a:t>“</a:t>
            </a:r>
            <a:r>
              <a:rPr lang="en-US" altLang="ja-JP" sz="800">
                <a:ea typeface="ＭＳ Ｐゴシック" charset="0"/>
                <a:cs typeface="ＭＳ Ｐゴシック" charset="0"/>
              </a:rPr>
              <a:t>What do you know about robots?</a:t>
            </a:r>
            <a:r>
              <a:rPr lang="ja-JP" altLang="en-US" sz="800">
                <a:ea typeface="ＭＳ Ｐゴシック" charset="0"/>
                <a:cs typeface="ＭＳ Ｐゴシック" charset="0"/>
              </a:rPr>
              <a:t>”</a:t>
            </a:r>
            <a:r>
              <a:rPr lang="en-US" altLang="ja-JP" sz="800">
                <a:ea typeface="ＭＳ Ｐゴシック" charset="0"/>
                <a:cs typeface="ＭＳ Ｐゴシック" charset="0"/>
              </a:rPr>
              <a:t> </a:t>
            </a:r>
            <a:r>
              <a:rPr lang="ja-JP" altLang="en-US" sz="800">
                <a:ea typeface="ＭＳ Ｐゴシック" charset="0"/>
                <a:cs typeface="ＭＳ Ｐゴシック" charset="0"/>
              </a:rPr>
              <a:t>“</a:t>
            </a:r>
            <a:r>
              <a:rPr lang="en-US" altLang="ja-JP" sz="800">
                <a:ea typeface="ＭＳ Ｐゴシック" charset="0"/>
                <a:cs typeface="ＭＳ Ｐゴシック" charset="0"/>
              </a:rPr>
              <a:t>Have you ever assembled a LEGO® robot?</a:t>
            </a:r>
            <a:r>
              <a:rPr lang="ja-JP" altLang="en-US" sz="800">
                <a:ea typeface="ＭＳ Ｐゴシック" charset="0"/>
                <a:cs typeface="ＭＳ Ｐゴシック" charset="0"/>
              </a:rPr>
              <a:t>”</a:t>
            </a:r>
            <a:r>
              <a:rPr lang="en-US" altLang="ja-JP" sz="800">
                <a:ea typeface="ＭＳ Ｐゴシック" charset="0"/>
                <a:cs typeface="ＭＳ Ｐゴシック" charset="0"/>
              </a:rPr>
              <a:t> and </a:t>
            </a:r>
            <a:r>
              <a:rPr lang="ja-JP" altLang="en-US" sz="800">
                <a:ea typeface="ＭＳ Ｐゴシック" charset="0"/>
                <a:cs typeface="ＭＳ Ｐゴシック" charset="0"/>
              </a:rPr>
              <a:t>“</a:t>
            </a:r>
            <a:r>
              <a:rPr lang="en-US" altLang="ja-JP" sz="800">
                <a:ea typeface="ＭＳ Ｐゴシック" charset="0"/>
                <a:cs typeface="ＭＳ Ｐゴシック" charset="0"/>
              </a:rPr>
              <a:t>have you ever programmed a robot or anything pertaining to robots?</a:t>
            </a:r>
            <a:r>
              <a:rPr lang="ja-JP" altLang="en-US" sz="800">
                <a:ea typeface="ＭＳ Ｐゴシック" charset="0"/>
                <a:cs typeface="ＭＳ Ｐゴシック" charset="0"/>
              </a:rPr>
              <a:t>”</a:t>
            </a:r>
            <a:endParaRPr lang="en-US" altLang="ja-JP" sz="800">
              <a:ea typeface="ＭＳ Ｐゴシック" charset="0"/>
              <a:cs typeface="ＭＳ Ｐゴシック" charset="0"/>
            </a:endParaRPr>
          </a:p>
          <a:p>
            <a:pPr>
              <a:lnSpc>
                <a:spcPct val="80000"/>
              </a:lnSpc>
            </a:pPr>
            <a:r>
              <a:rPr lang="en-US" sz="800" b="1" i="1">
                <a:ea typeface="ＭＳ Ｐゴシック" charset="0"/>
                <a:cs typeface="ＭＳ Ｐゴシック" charset="0"/>
              </a:rPr>
              <a:t>Exploration</a:t>
            </a:r>
          </a:p>
          <a:p>
            <a:pPr>
              <a:lnSpc>
                <a:spcPct val="80000"/>
              </a:lnSpc>
            </a:pPr>
            <a:r>
              <a:rPr lang="en-US" sz="800">
                <a:ea typeface="ＭＳ Ｐゴシック" charset="0"/>
                <a:cs typeface="ＭＳ Ｐゴシック" charset="0"/>
              </a:rPr>
              <a:t>The purpose for the exploration stage is to get students involved in the topic, providing them with an opportunity to build their own understanding. Through self-designed or guided exploration students make hypotheses, test their own predictions, and draw their own conclusions.</a:t>
            </a:r>
          </a:p>
          <a:p>
            <a:pPr>
              <a:lnSpc>
                <a:spcPct val="80000"/>
              </a:lnSpc>
            </a:pPr>
            <a:r>
              <a:rPr lang="en-US" sz="800">
                <a:ea typeface="ＭＳ Ｐゴシック" charset="0"/>
                <a:cs typeface="ＭＳ Ｐゴシック" charset="0"/>
              </a:rPr>
              <a:t>The team dissected the robots, telling what each part does. The team constructed a PowerPoint and the LEGO® tool chart to aid in this step. Afterwards, the students identified instruments and discussed how the robots function. </a:t>
            </a:r>
          </a:p>
          <a:p>
            <a:pPr>
              <a:lnSpc>
                <a:spcPct val="80000"/>
              </a:lnSpc>
            </a:pPr>
            <a:r>
              <a:rPr lang="en-US" sz="800" b="1" i="1">
                <a:ea typeface="ＭＳ Ｐゴシック" charset="0"/>
                <a:cs typeface="ＭＳ Ｐゴシック" charset="0"/>
              </a:rPr>
              <a:t>Explantion</a:t>
            </a:r>
          </a:p>
          <a:p>
            <a:pPr>
              <a:lnSpc>
                <a:spcPct val="80000"/>
              </a:lnSpc>
            </a:pPr>
            <a:r>
              <a:rPr lang="en-US" sz="800">
                <a:ea typeface="ＭＳ Ｐゴシック" charset="0"/>
                <a:cs typeface="ＭＳ Ｐゴシック" charset="0"/>
              </a:rPr>
              <a:t>The purpose for the explanation stage is to provide students with an opportunity to communicate what they have learned so far and figure out what it means. Explain is the stage at which learners begin to communicate what they have learned.</a:t>
            </a:r>
          </a:p>
          <a:p>
            <a:pPr>
              <a:lnSpc>
                <a:spcPct val="80000"/>
              </a:lnSpc>
            </a:pPr>
            <a:r>
              <a:rPr lang="en-US" sz="800">
                <a:ea typeface="ＭＳ Ｐゴシック" charset="0"/>
                <a:cs typeface="ＭＳ Ｐゴシック" charset="0"/>
              </a:rPr>
              <a:t>Learners investigated the various NXT robots and a video of higher-level robots used by NASA to explore areas. Afterwards, the students shared what they</a:t>
            </a:r>
            <a:r>
              <a:rPr lang="ja-JP" altLang="en-US" sz="800">
                <a:ea typeface="ＭＳ Ｐゴシック" charset="0"/>
                <a:cs typeface="ＭＳ Ｐゴシック" charset="0"/>
              </a:rPr>
              <a:t>’</a:t>
            </a:r>
            <a:r>
              <a:rPr lang="en-US" altLang="ja-JP" sz="800">
                <a:ea typeface="ＭＳ Ｐゴシック" charset="0"/>
                <a:cs typeface="ＭＳ Ｐゴシック" charset="0"/>
              </a:rPr>
              <a:t>ve learned and understand about robotics.</a:t>
            </a:r>
          </a:p>
          <a:p>
            <a:pPr>
              <a:lnSpc>
                <a:spcPct val="80000"/>
              </a:lnSpc>
            </a:pPr>
            <a:r>
              <a:rPr lang="en-US" sz="800" b="1" i="1">
                <a:ea typeface="ＭＳ Ｐゴシック" charset="0"/>
                <a:cs typeface="ＭＳ Ｐゴシック" charset="0"/>
              </a:rPr>
              <a:t>Elaboration</a:t>
            </a:r>
          </a:p>
          <a:p>
            <a:pPr>
              <a:lnSpc>
                <a:spcPct val="80000"/>
              </a:lnSpc>
            </a:pPr>
            <a:r>
              <a:rPr lang="en-US" sz="800">
                <a:ea typeface="ＭＳ Ｐゴシック" charset="0"/>
                <a:cs typeface="ＭＳ Ｐゴシック" charset="0"/>
              </a:rPr>
              <a:t>The purpose for the elaboration stage is to allow students to use their new knowledge while continuing to explore its implications. At this stage students expand on the concepts they have learned, make connections to other related concepts, and apply their understandings to the world around them in new ways. </a:t>
            </a:r>
          </a:p>
          <a:p>
            <a:pPr>
              <a:lnSpc>
                <a:spcPct val="80000"/>
              </a:lnSpc>
            </a:pPr>
            <a:r>
              <a:rPr lang="en-US" sz="800">
                <a:ea typeface="ＭＳ Ｐゴシック" charset="0"/>
                <a:cs typeface="ＭＳ Ｐゴシック" charset="0"/>
              </a:rPr>
              <a:t>Learners applied their knowledge of robots and programming. The students were divided into two groups; each group was to build, program, and test the robot while being timed. There were no set time on the teams; therefore there was no pressure on the groups to configure their workings. </a:t>
            </a:r>
          </a:p>
          <a:p>
            <a:pPr>
              <a:lnSpc>
                <a:spcPct val="80000"/>
              </a:lnSpc>
            </a:pPr>
            <a:r>
              <a:rPr lang="en-US" sz="800" b="1" i="1">
                <a:ea typeface="ＭＳ Ｐゴシック" charset="0"/>
                <a:cs typeface="ＭＳ Ｐゴシック" charset="0"/>
              </a:rPr>
              <a:t>Evaluation</a:t>
            </a:r>
          </a:p>
          <a:p>
            <a:pPr>
              <a:lnSpc>
                <a:spcPct val="80000"/>
              </a:lnSpc>
            </a:pPr>
            <a:r>
              <a:rPr lang="en-US" sz="800">
                <a:ea typeface="ＭＳ Ｐゴシック" charset="0"/>
                <a:cs typeface="ＭＳ Ｐゴシック" charset="0"/>
              </a:rPr>
              <a:t>The purpose for the evaluation stage is for both students and teachers to determine how much learning and understanding has taken place. Evaluate, the final "E", is an on-going diagnostic process that allows the teacher to determine if the learner has attained understanding of concepts and knowledge</a:t>
            </a:r>
          </a:p>
          <a:p>
            <a:pPr>
              <a:lnSpc>
                <a:spcPct val="80000"/>
              </a:lnSpc>
            </a:pPr>
            <a:r>
              <a:rPr lang="en-US" sz="800">
                <a:ea typeface="ＭＳ Ｐゴシック" charset="0"/>
                <a:cs typeface="ＭＳ Ｐゴシック" charset="0"/>
              </a:rPr>
              <a:t>Learners demonstrated their understanding of robotics by implementing skills obtained by building, programming, and testing the robot on a course built by the instructors. The groups debugged the errors found in their program after navigation of the course.</a:t>
            </a:r>
          </a:p>
          <a:p>
            <a:pPr>
              <a:lnSpc>
                <a:spcPct val="80000"/>
              </a:lnSpc>
            </a:pPr>
            <a:endParaRPr lang="en-US" sz="800">
              <a:ea typeface="ＭＳ Ｐゴシック" charset="0"/>
              <a:cs typeface="ＭＳ Ｐゴシック"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2C65FD-C831-0E4F-95D0-756828F117B4}" type="slidenum">
              <a:rPr lang="en-US" sz="1200"/>
              <a:pPr eaLnBrk="1" hangingPunct="1"/>
              <a:t>10</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100" b="1">
                <a:ea typeface="ＭＳ Ｐゴシック" charset="0"/>
                <a:cs typeface="ＭＳ Ｐゴシック" charset="0"/>
              </a:rPr>
              <a:t>Assembling Observation</a:t>
            </a:r>
          </a:p>
          <a:p>
            <a:pPr>
              <a:lnSpc>
                <a:spcPct val="80000"/>
              </a:lnSpc>
            </a:pPr>
            <a:r>
              <a:rPr lang="en-US" sz="1100">
                <a:ea typeface="ＭＳ Ｐゴシック" charset="0"/>
                <a:cs typeface="ＭＳ Ｐゴシック" charset="0"/>
              </a:rPr>
              <a:t>The REU mathematics team was the facilitators over the groups. The team answered questions asks by the groups, help mend problems in the build after the students finished building, along with facilitating the testing and debugging phase. Some areas the groups had problems with were cooperation and understanding. In the Middle School section, there were problems with students getting involved; some students took control while others watched. To fix the problem, the facilitators spontaneously started a modern day </a:t>
            </a:r>
            <a:r>
              <a:rPr lang="ja-JP" altLang="en-US" sz="1100">
                <a:ea typeface="ＭＳ Ｐゴシック" charset="0"/>
                <a:cs typeface="ＭＳ Ｐゴシック" charset="0"/>
              </a:rPr>
              <a:t>“</a:t>
            </a:r>
            <a:r>
              <a:rPr lang="en-US" altLang="ja-JP" sz="1100">
                <a:ea typeface="ＭＳ Ｐゴシック" charset="0"/>
                <a:cs typeface="ＭＳ Ｐゴシック" charset="0"/>
              </a:rPr>
              <a:t>assembly line</a:t>
            </a:r>
            <a:r>
              <a:rPr lang="ja-JP" altLang="en-US" sz="1100">
                <a:ea typeface="ＭＳ Ｐゴシック" charset="0"/>
                <a:cs typeface="ＭＳ Ｐゴシック" charset="0"/>
              </a:rPr>
              <a:t>”</a:t>
            </a:r>
            <a:r>
              <a:rPr lang="en-US" altLang="ja-JP" sz="1100">
                <a:ea typeface="ＭＳ Ｐゴシック" charset="0"/>
                <a:cs typeface="ＭＳ Ｐゴシック" charset="0"/>
              </a:rPr>
              <a:t>. The facilitators assigned each group member a page to assemble. The alternative enhanced the cooperativeness and dependency on one another. Each group member had to pay attention to the </a:t>
            </a:r>
            <a:r>
              <a:rPr lang="ja-JP" altLang="en-US" sz="1100">
                <a:ea typeface="ＭＳ Ｐゴシック" charset="0"/>
                <a:cs typeface="ＭＳ Ｐゴシック" charset="0"/>
              </a:rPr>
              <a:t>“</a:t>
            </a:r>
            <a:r>
              <a:rPr lang="en-US" altLang="ja-JP" sz="1100">
                <a:ea typeface="ＭＳ Ｐゴシック" charset="0"/>
                <a:cs typeface="ＭＳ Ｐゴシック" charset="0"/>
              </a:rPr>
              <a:t>assembly line</a:t>
            </a:r>
            <a:r>
              <a:rPr lang="ja-JP" altLang="en-US" sz="1100">
                <a:ea typeface="ＭＳ Ｐゴシック" charset="0"/>
                <a:cs typeface="ＭＳ Ｐゴシック" charset="0"/>
              </a:rPr>
              <a:t>”</a:t>
            </a:r>
            <a:r>
              <a:rPr lang="en-US" altLang="ja-JP" sz="1100">
                <a:ea typeface="ＭＳ Ｐゴシック" charset="0"/>
                <a:cs typeface="ＭＳ Ｐゴシック" charset="0"/>
              </a:rPr>
              <a:t> in order to know what portions needed to be done when it is their turn to assemble.</a:t>
            </a:r>
          </a:p>
          <a:p>
            <a:pPr>
              <a:lnSpc>
                <a:spcPct val="80000"/>
              </a:lnSpc>
            </a:pPr>
            <a:endParaRPr lang="en-US" sz="1100">
              <a:ea typeface="ＭＳ Ｐゴシック" charset="0"/>
              <a:cs typeface="ＭＳ Ｐゴシック" charset="0"/>
            </a:endParaRPr>
          </a:p>
          <a:p>
            <a:pPr>
              <a:lnSpc>
                <a:spcPct val="80000"/>
              </a:lnSpc>
            </a:pPr>
            <a:r>
              <a:rPr lang="en-US" sz="1100" b="1">
                <a:ea typeface="ＭＳ Ｐゴシック" charset="0"/>
                <a:cs typeface="ＭＳ Ｐゴシック" charset="0"/>
              </a:rPr>
              <a:t>Programming &amp; Debugging Observation</a:t>
            </a:r>
          </a:p>
          <a:p>
            <a:pPr>
              <a:lnSpc>
                <a:spcPct val="80000"/>
              </a:lnSpc>
            </a:pPr>
            <a:r>
              <a:rPr lang="en-US" sz="1100">
                <a:ea typeface="ＭＳ Ｐゴシック" charset="0"/>
                <a:cs typeface="ＭＳ Ｐゴシック" charset="0"/>
              </a:rPr>
              <a:t>When the assembling was complete, the mathematic team gave each group an overview of the obstacle course and a demonstration of how their robots should maneuver through the course. To make the demonstration easier, the team built and programmed a prototype robot to perform on the course. After the overview, the groups programmed the robots. The software used was part of the NXT LEGO® Robotics kit; it is an object oriented programming software similar to Alice™ and the C++ computer language. The groups used basic mathematics and physics to figure their way around the obstacle course. The groups configured the robots to perform specific tasks needed to operate efficiently. The groups programmed the robots to turn at 90º angles, the direction to turn, and when to turn. The programming technique was based on timing; each programming piece needed the correct timing to function properly. If the timing was off, the robot could</a:t>
            </a:r>
            <a:r>
              <a:rPr lang="ja-JP" altLang="en-US" sz="1100">
                <a:ea typeface="ＭＳ Ｐゴシック" charset="0"/>
                <a:cs typeface="ＭＳ Ｐゴシック" charset="0"/>
              </a:rPr>
              <a:t>’</a:t>
            </a:r>
            <a:r>
              <a:rPr lang="en-US" altLang="ja-JP" sz="1100">
                <a:ea typeface="ＭＳ Ｐゴシック" charset="0"/>
                <a:cs typeface="ＭＳ Ｐゴシック" charset="0"/>
              </a:rPr>
              <a:t>ve done thing such as run astray, crash into objects, and even fail to reach the finish line. There was no group to get the programming right on the first try. It took consistent programming in order to perfect the program. Each team tested and debugged the robots numerous times.</a:t>
            </a:r>
          </a:p>
          <a:p>
            <a:pPr>
              <a:lnSpc>
                <a:spcPct val="80000"/>
              </a:lnSpc>
            </a:pPr>
            <a:endParaRPr lang="en-US" sz="1100">
              <a:ea typeface="ＭＳ Ｐゴシック" charset="0"/>
              <a:cs typeface="ＭＳ Ｐゴシック"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AD7034-7452-3244-9AC1-C1B2478B83F4}" type="slidenum">
              <a:rPr lang="en-US" sz="1200"/>
              <a:pPr eaLnBrk="1" hangingPunct="1"/>
              <a:t>11</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The main focus of this research project was to examine the principles of the Common Core Standard taken by the state of North Carolina while using the 5E learning style and inquiry based learning. The overall goal of this project was to test the effectiveness of this Standard as it is implemented in the classroom setting. Observations were done on the students to perceive how the students learned and responded to the Standard. The teaching strategies used assessed the students</a:t>
            </a:r>
            <a:r>
              <a:rPr lang="ja-JP" altLang="en-US">
                <a:ea typeface="ＭＳ Ｐゴシック" charset="0"/>
                <a:cs typeface="ＭＳ Ｐゴシック" charset="0"/>
              </a:rPr>
              <a:t>’</a:t>
            </a:r>
            <a:r>
              <a:rPr lang="en-US" altLang="ja-JP">
                <a:ea typeface="ＭＳ Ｐゴシック" charset="0"/>
                <a:cs typeface="ＭＳ Ｐゴシック" charset="0"/>
              </a:rPr>
              <a:t> independent learning abilities, enhanced thinking skills, and produced cooperation in the group setting. More studies needs to be done to on this project to collect more data to get a clear analysis of the effectiveness of The Common Core Standard.</a:t>
            </a:r>
          </a:p>
          <a:p>
            <a:endParaRPr lang="en-US">
              <a:ea typeface="ＭＳ Ｐゴシック" charset="0"/>
              <a:cs typeface="ＭＳ Ｐゴシック"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DAC15B-EA26-B341-91C9-C43BB35373B1}" type="slidenum">
              <a:rPr lang="en-US" sz="1200"/>
              <a:pPr eaLnBrk="1" hangingPunct="1"/>
              <a:t>14</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This study was completed during several one-hour sessions for each grade level of K-12 student groups.  The research further determined the success of the study but a longer time frame of one semester is strongly recommended. A time frame of at least eight three hour sessions on Saturday workshops or academies would allow in depth instructional time with robotics. The amount of data needed to measure enhanced student learning would be acquired as well. </a:t>
            </a:r>
          </a:p>
          <a:p>
            <a:r>
              <a:rPr lang="en-US">
                <a:ea typeface="ＭＳ Ｐゴシック" charset="0"/>
                <a:cs typeface="ＭＳ Ｐゴシック" charset="0"/>
              </a:rPr>
              <a:t>A second recommendation would be the availability of at least one NXT LEGO® Robot per every two students. There were on average four students to a robotics kit that compromised equal time in robot assembly for each student. After repeatedly demonstrating the project, more robots were required to obtain a student to robot ratio of 3:1.  A ratio of 2:1 would be preferred. Installation of the NXT LEGO® Robotics software on laptop computers would be required for instruction purposes. The mathematics team experienced problems finding a definite location to teach the class, assemble and program the robots.</a:t>
            </a:r>
          </a:p>
          <a:p>
            <a:r>
              <a:rPr lang="en-US">
                <a:ea typeface="ＭＳ Ｐゴシック" charset="0"/>
                <a:cs typeface="ＭＳ Ｐゴシック" charset="0"/>
              </a:rPr>
              <a:t>The final recommendation for future research would include a work session for per-service educators as well as teachers at the elementary and middle levels.</a:t>
            </a:r>
          </a:p>
          <a:p>
            <a:endParaRPr lang="en-US">
              <a:ea typeface="ＭＳ Ｐゴシック" charset="0"/>
              <a:cs typeface="ＭＳ Ｐゴシック"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E81B82-1FA0-EA48-AD4B-A99C59899B22}" type="slidenum">
              <a:rPr lang="en-US" sz="1200"/>
              <a:pPr eaLnBrk="1" hangingPunct="1"/>
              <a:t>15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6503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200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2209800" cy="411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85800"/>
            <a:ext cx="64770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0119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a:ln/>
        </p:spPr>
        <p:txBody>
          <a:bodyPr/>
          <a:lstStyle>
            <a:lvl1pPr>
              <a:defRPr/>
            </a:lvl1pPr>
          </a:lstStyle>
          <a:p>
            <a:fld id="{053E9743-091C-3C40-93E4-2D5B19824266}" type="slidenum">
              <a:rPr lang="en-US"/>
              <a:pPr/>
              <a:t>‹#›</a:t>
            </a:fld>
            <a:r>
              <a:rPr lang="en-US"/>
              <a:t> of XX</a:t>
            </a:r>
          </a:p>
        </p:txBody>
      </p:sp>
    </p:spTree>
    <p:extLst>
      <p:ext uri="{BB962C8B-B14F-4D97-AF65-F5344CB8AC3E}">
        <p14:creationId xmlns:p14="http://schemas.microsoft.com/office/powerpoint/2010/main" val="3405330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B9AB32A0-77E9-F643-AFAC-7987776B3A44}" type="slidenum">
              <a:rPr lang="en-US"/>
              <a:pPr/>
              <a:t>‹#›</a:t>
            </a:fld>
            <a:r>
              <a:rPr lang="en-US"/>
              <a:t> of XX</a:t>
            </a:r>
          </a:p>
        </p:txBody>
      </p:sp>
    </p:spTree>
    <p:extLst>
      <p:ext uri="{BB962C8B-B14F-4D97-AF65-F5344CB8AC3E}">
        <p14:creationId xmlns:p14="http://schemas.microsoft.com/office/powerpoint/2010/main" val="668620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fld id="{69B49028-862B-3F43-8E9E-D9DF141AB36F}" type="slidenum">
              <a:rPr lang="en-US"/>
              <a:pPr/>
              <a:t>‹#›</a:t>
            </a:fld>
            <a:r>
              <a:rPr lang="en-US"/>
              <a:t> of XX</a:t>
            </a:r>
          </a:p>
        </p:txBody>
      </p:sp>
    </p:spTree>
    <p:extLst>
      <p:ext uri="{BB962C8B-B14F-4D97-AF65-F5344CB8AC3E}">
        <p14:creationId xmlns:p14="http://schemas.microsoft.com/office/powerpoint/2010/main" val="287561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297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fld id="{55A26C25-D533-C348-B5DD-28672305CA53}" type="slidenum">
              <a:rPr lang="en-US"/>
              <a:pPr/>
              <a:t>‹#›</a:t>
            </a:fld>
            <a:r>
              <a:rPr lang="en-US"/>
              <a:t> of XX</a:t>
            </a:r>
          </a:p>
        </p:txBody>
      </p:sp>
    </p:spTree>
    <p:extLst>
      <p:ext uri="{BB962C8B-B14F-4D97-AF65-F5344CB8AC3E}">
        <p14:creationId xmlns:p14="http://schemas.microsoft.com/office/powerpoint/2010/main" val="2404764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fld id="{C5FAF0E4-3D51-C14C-B907-D853E58D8A7F}" type="slidenum">
              <a:rPr lang="en-US"/>
              <a:pPr/>
              <a:t>‹#›</a:t>
            </a:fld>
            <a:r>
              <a:rPr lang="en-US"/>
              <a:t> of XX</a:t>
            </a:r>
          </a:p>
        </p:txBody>
      </p:sp>
    </p:spTree>
    <p:extLst>
      <p:ext uri="{BB962C8B-B14F-4D97-AF65-F5344CB8AC3E}">
        <p14:creationId xmlns:p14="http://schemas.microsoft.com/office/powerpoint/2010/main" val="2653218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fld id="{014AB3D9-8F83-FC4F-B2E4-1DE16871AADC}" type="slidenum">
              <a:rPr lang="en-US"/>
              <a:pPr/>
              <a:t>‹#›</a:t>
            </a:fld>
            <a:r>
              <a:rPr lang="en-US"/>
              <a:t> of XX</a:t>
            </a:r>
          </a:p>
        </p:txBody>
      </p:sp>
    </p:spTree>
    <p:extLst>
      <p:ext uri="{BB962C8B-B14F-4D97-AF65-F5344CB8AC3E}">
        <p14:creationId xmlns:p14="http://schemas.microsoft.com/office/powerpoint/2010/main" val="335735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fld id="{083A9ADB-E068-E845-B573-190963C5FBFA}" type="slidenum">
              <a:rPr lang="en-US"/>
              <a:pPr/>
              <a:t>‹#›</a:t>
            </a:fld>
            <a:r>
              <a:rPr lang="en-US"/>
              <a:t> of XX</a:t>
            </a:r>
          </a:p>
        </p:txBody>
      </p:sp>
    </p:spTree>
    <p:extLst>
      <p:ext uri="{BB962C8B-B14F-4D97-AF65-F5344CB8AC3E}">
        <p14:creationId xmlns:p14="http://schemas.microsoft.com/office/powerpoint/2010/main" val="204595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fld id="{16BBD51B-A42B-154D-84B7-8401EC9E5FD5}" type="slidenum">
              <a:rPr lang="en-US"/>
              <a:pPr/>
              <a:t>‹#›</a:t>
            </a:fld>
            <a:r>
              <a:rPr lang="en-US"/>
              <a:t> of XX</a:t>
            </a:r>
          </a:p>
        </p:txBody>
      </p:sp>
    </p:spTree>
    <p:extLst>
      <p:ext uri="{BB962C8B-B14F-4D97-AF65-F5344CB8AC3E}">
        <p14:creationId xmlns:p14="http://schemas.microsoft.com/office/powerpoint/2010/main" val="236936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6128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fld id="{49431F17-C9E9-9440-9489-67B29D43C4C5}" type="slidenum">
              <a:rPr lang="en-US"/>
              <a:pPr/>
              <a:t>‹#›</a:t>
            </a:fld>
            <a:r>
              <a:rPr lang="en-US"/>
              <a:t> of XX</a:t>
            </a:r>
          </a:p>
        </p:txBody>
      </p:sp>
    </p:spTree>
    <p:extLst>
      <p:ext uri="{BB962C8B-B14F-4D97-AF65-F5344CB8AC3E}">
        <p14:creationId xmlns:p14="http://schemas.microsoft.com/office/powerpoint/2010/main" val="804745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016C880F-058F-F444-85E7-9496011E3AFC}" type="slidenum">
              <a:rPr lang="en-US"/>
              <a:pPr/>
              <a:t>‹#›</a:t>
            </a:fld>
            <a:r>
              <a:rPr lang="en-US"/>
              <a:t> of XX</a:t>
            </a:r>
          </a:p>
        </p:txBody>
      </p:sp>
    </p:spTree>
    <p:extLst>
      <p:ext uri="{BB962C8B-B14F-4D97-AF65-F5344CB8AC3E}">
        <p14:creationId xmlns:p14="http://schemas.microsoft.com/office/powerpoint/2010/main" val="1691980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99D4F81C-80BD-6A42-A3C7-E020E601DE98}" type="slidenum">
              <a:rPr lang="en-US"/>
              <a:pPr/>
              <a:t>‹#›</a:t>
            </a:fld>
            <a:r>
              <a:rPr lang="en-US"/>
              <a:t> of XX</a:t>
            </a:r>
          </a:p>
        </p:txBody>
      </p:sp>
    </p:spTree>
    <p:extLst>
      <p:ext uri="{BB962C8B-B14F-4D97-AF65-F5344CB8AC3E}">
        <p14:creationId xmlns:p14="http://schemas.microsoft.com/office/powerpoint/2010/main" val="3014951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29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93838"/>
            <a:ext cx="4038600" cy="2071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17925"/>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sldNum" sz="quarter" idx="10"/>
          </p:nvPr>
        </p:nvSpPr>
        <p:spPr>
          <a:ln/>
        </p:spPr>
        <p:txBody>
          <a:bodyPr/>
          <a:lstStyle>
            <a:lvl1pPr>
              <a:defRPr/>
            </a:lvl1pPr>
          </a:lstStyle>
          <a:p>
            <a:fld id="{EFBE2C11-C268-CC44-859C-73AC85DEAF03}" type="slidenum">
              <a:rPr lang="en-US"/>
              <a:pPr/>
              <a:t>‹#›</a:t>
            </a:fld>
            <a:r>
              <a:rPr lang="en-US"/>
              <a:t> of XX</a:t>
            </a:r>
          </a:p>
        </p:txBody>
      </p:sp>
    </p:spTree>
    <p:extLst>
      <p:ext uri="{BB962C8B-B14F-4D97-AF65-F5344CB8AC3E}">
        <p14:creationId xmlns:p14="http://schemas.microsoft.com/office/powerpoint/2010/main" val="1307361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567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343400" cy="289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461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52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632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082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749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5123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auto">
          <a:xfrm>
            <a:off x="152400" y="685800"/>
            <a:ext cx="883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15"/>
          <p:cNvSpPr>
            <a:spLocks noGrp="1" noChangeArrowheads="1"/>
          </p:cNvSpPr>
          <p:nvPr>
            <p:ph type="body" idx="1"/>
          </p:nvPr>
        </p:nvSpPr>
        <p:spPr bwMode="auto">
          <a:xfrm>
            <a:off x="152400" y="1905000"/>
            <a:ext cx="883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1"/>
            <a:r>
              <a:rPr lang="en-US"/>
              <a:t>Third level</a:t>
            </a:r>
          </a:p>
          <a:p>
            <a:pPr lvl="2"/>
            <a:r>
              <a:rPr lang="en-US"/>
              <a:t>Fourth level</a:t>
            </a:r>
          </a:p>
          <a:p>
            <a:pPr lvl="3"/>
            <a:r>
              <a:rPr lang="en-US"/>
              <a:t>Fifth level</a:t>
            </a:r>
          </a:p>
        </p:txBody>
      </p:sp>
      <p:pic>
        <p:nvPicPr>
          <p:cNvPr id="1028" name="Picture 4"/>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083300"/>
            <a:ext cx="9144000" cy="711200"/>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302825"/>
              </a:solidFill>
            </a:endParaRPr>
          </a:p>
        </p:txBody>
      </p:sp>
      <p:sp>
        <p:nvSpPr>
          <p:cNvPr id="6" name="Rectangle 5"/>
          <p:cNvSpPr/>
          <p:nvPr userDrawn="1"/>
        </p:nvSpPr>
        <p:spPr>
          <a:xfrm>
            <a:off x="0" y="0"/>
            <a:ext cx="9144000" cy="134938"/>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302825"/>
              </a:solidFill>
            </a:endParaRPr>
          </a:p>
        </p:txBody>
      </p:sp>
      <p:sp>
        <p:nvSpPr>
          <p:cNvPr id="7" name="Rectangle 6"/>
          <p:cNvSpPr/>
          <p:nvPr userDrawn="1"/>
        </p:nvSpPr>
        <p:spPr>
          <a:xfrm>
            <a:off x="0" y="133350"/>
            <a:ext cx="9144000" cy="26988"/>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032" name="Picture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03950"/>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0" y="6030913"/>
            <a:ext cx="9144000" cy="9525"/>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Rectangle 9"/>
          <p:cNvSpPr/>
          <p:nvPr userDrawn="1"/>
        </p:nvSpPr>
        <p:spPr>
          <a:xfrm>
            <a:off x="0" y="6831013"/>
            <a:ext cx="9144000" cy="26987"/>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Rectangle 10"/>
          <p:cNvSpPr/>
          <p:nvPr userDrawn="1"/>
        </p:nvSpPr>
        <p:spPr>
          <a:xfrm>
            <a:off x="0" y="6069013"/>
            <a:ext cx="9144000" cy="26987"/>
          </a:xfrm>
          <a:prstGeom prst="rect">
            <a:avLst/>
          </a:prstGeom>
          <a:solidFill>
            <a:srgbClr val="D15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Rectangle 11"/>
          <p:cNvSpPr/>
          <p:nvPr userDrawn="1"/>
        </p:nvSpPr>
        <p:spPr>
          <a:xfrm>
            <a:off x="0" y="6781800"/>
            <a:ext cx="9144000" cy="26988"/>
          </a:xfrm>
          <a:prstGeom prst="rect">
            <a:avLst/>
          </a:prstGeom>
          <a:solidFill>
            <a:srgbClr val="D15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bg1"/>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bg1"/>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083300"/>
            <a:ext cx="9144000" cy="711200"/>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302825"/>
              </a:solidFill>
            </a:endParaRPr>
          </a:p>
        </p:txBody>
      </p:sp>
      <p:sp>
        <p:nvSpPr>
          <p:cNvPr id="2051" name="Rectangle 7"/>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8"/>
          <p:cNvSpPr>
            <a:spLocks noGrp="1" noChangeArrowheads="1"/>
          </p:cNvSpPr>
          <p:nvPr>
            <p:ph type="body" idx="1"/>
          </p:nvPr>
        </p:nvSpPr>
        <p:spPr bwMode="auto">
          <a:xfrm>
            <a:off x="457200" y="1493838"/>
            <a:ext cx="8229600"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Rectangle 11"/>
          <p:cNvSpPr>
            <a:spLocks noGrp="1" noChangeArrowheads="1"/>
          </p:cNvSpPr>
          <p:nvPr>
            <p:ph type="sldNum" sz="quarter" idx="4"/>
          </p:nvPr>
        </p:nvSpPr>
        <p:spPr bwMode="auto">
          <a:xfrm>
            <a:off x="8001000" y="65341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fld id="{5B66420A-D43E-824B-8406-D97A0713C622}" type="slidenum">
              <a:rPr lang="en-US"/>
              <a:pPr/>
              <a:t>‹#›</a:t>
            </a:fld>
            <a:r>
              <a:rPr lang="en-US"/>
              <a:t> of XX</a:t>
            </a:r>
          </a:p>
        </p:txBody>
      </p:sp>
      <p:sp>
        <p:nvSpPr>
          <p:cNvPr id="7" name="Rectangle 6"/>
          <p:cNvSpPr/>
          <p:nvPr/>
        </p:nvSpPr>
        <p:spPr>
          <a:xfrm>
            <a:off x="0" y="0"/>
            <a:ext cx="9144000" cy="134938"/>
          </a:xfrm>
          <a:prstGeom prst="rect">
            <a:avLst/>
          </a:prstGeom>
          <a:gradFill flip="none" rotWithShape="1">
            <a:gsLst>
              <a:gs pos="0">
                <a:srgbClr val="FFF4D1">
                  <a:shade val="30000"/>
                  <a:satMod val="115000"/>
                </a:srgbClr>
              </a:gs>
              <a:gs pos="50000">
                <a:srgbClr val="FFF4D1">
                  <a:shade val="67500"/>
                  <a:satMod val="115000"/>
                </a:srgbClr>
              </a:gs>
              <a:gs pos="100000">
                <a:srgbClr val="FFF4D1">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302825"/>
              </a:solidFill>
            </a:endParaRPr>
          </a:p>
        </p:txBody>
      </p:sp>
      <p:sp>
        <p:nvSpPr>
          <p:cNvPr id="9" name="Rectangle 8"/>
          <p:cNvSpPr/>
          <p:nvPr/>
        </p:nvSpPr>
        <p:spPr>
          <a:xfrm>
            <a:off x="0" y="133350"/>
            <a:ext cx="9144000" cy="26988"/>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2056"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203950"/>
            <a:ext cx="9144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0" y="6030913"/>
            <a:ext cx="9144000" cy="9525"/>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3" name="Rectangle 12"/>
          <p:cNvSpPr/>
          <p:nvPr userDrawn="1"/>
        </p:nvSpPr>
        <p:spPr>
          <a:xfrm>
            <a:off x="0" y="6831013"/>
            <a:ext cx="9144000" cy="26987"/>
          </a:xfrm>
          <a:prstGeom prst="rect">
            <a:avLst/>
          </a:prstGeom>
          <a:solidFill>
            <a:srgbClr val="3028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Rectangle 13"/>
          <p:cNvSpPr/>
          <p:nvPr userDrawn="1"/>
        </p:nvSpPr>
        <p:spPr>
          <a:xfrm>
            <a:off x="0" y="6069013"/>
            <a:ext cx="9144000" cy="26987"/>
          </a:xfrm>
          <a:prstGeom prst="rect">
            <a:avLst/>
          </a:prstGeom>
          <a:solidFill>
            <a:srgbClr val="D15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Rectangle 14"/>
          <p:cNvSpPr/>
          <p:nvPr userDrawn="1"/>
        </p:nvSpPr>
        <p:spPr>
          <a:xfrm>
            <a:off x="0" y="6781800"/>
            <a:ext cx="9144000" cy="26988"/>
          </a:xfrm>
          <a:prstGeom prst="rect">
            <a:avLst/>
          </a:prstGeom>
          <a:solidFill>
            <a:srgbClr val="D151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sz="2800">
                <a:solidFill>
                  <a:srgbClr val="FFFFFF"/>
                </a:solidFill>
                <a:effectLst>
                  <a:outerShdw blurRad="38100" dist="38100" dir="2700000" algn="tl">
                    <a:srgbClr val="DDDDDD"/>
                  </a:outerShdw>
                </a:effectLst>
                <a:latin typeface="Times New Roman" charset="0"/>
                <a:ea typeface="ＭＳ Ｐゴシック" charset="0"/>
                <a:cs typeface="Times New Roman" charset="0"/>
              </a:rPr>
              <a:t>Applying Common Core State Standards at the K-12 Academic Levels Using NXT LEGO</a:t>
            </a:r>
            <a:r>
              <a:rPr lang="en-US" sz="2000">
                <a:solidFill>
                  <a:srgbClr val="FFFFFF"/>
                </a:solidFill>
                <a:effectLst>
                  <a:outerShdw blurRad="38100" dist="38100" dir="2700000" algn="tl">
                    <a:srgbClr val="DDDDDD"/>
                  </a:outerShdw>
                </a:effectLst>
                <a:latin typeface="Times New Roman" charset="0"/>
                <a:ea typeface="ＭＳ Ｐゴシック" charset="0"/>
                <a:cs typeface="Times New Roman" charset="0"/>
              </a:rPr>
              <a:t>®</a:t>
            </a:r>
            <a:r>
              <a:rPr lang="en-US" sz="2800">
                <a:solidFill>
                  <a:srgbClr val="FFFFFF"/>
                </a:solidFill>
                <a:effectLst>
                  <a:outerShdw blurRad="38100" dist="38100" dir="2700000" algn="tl">
                    <a:srgbClr val="DDDDDD"/>
                  </a:outerShdw>
                </a:effectLst>
                <a:latin typeface="Times New Roman" charset="0"/>
                <a:ea typeface="ＭＳ Ｐゴシック" charset="0"/>
                <a:cs typeface="Times New Roman" charset="0"/>
              </a:rPr>
              <a:t> Robotics </a:t>
            </a:r>
            <a:br>
              <a:rPr lang="en-US" sz="2800">
                <a:solidFill>
                  <a:srgbClr val="FFFFFF"/>
                </a:solidFill>
                <a:effectLst>
                  <a:outerShdw blurRad="38100" dist="38100" dir="2700000" algn="tl">
                    <a:srgbClr val="DDDDDD"/>
                  </a:outerShdw>
                </a:effectLst>
                <a:latin typeface="Times New Roman" charset="0"/>
                <a:ea typeface="ＭＳ Ｐゴシック" charset="0"/>
                <a:cs typeface="Times New Roman" charset="0"/>
              </a:rPr>
            </a:br>
            <a:endParaRPr lang="en-US" sz="2800">
              <a:solidFill>
                <a:srgbClr val="FFFFFF"/>
              </a:solidFill>
              <a:effectLst>
                <a:outerShdw blurRad="38100" dist="38100" dir="2700000" algn="tl">
                  <a:srgbClr val="DDDDDD"/>
                </a:outerShdw>
              </a:effectLst>
              <a:latin typeface="Times New Roman" charset="0"/>
              <a:ea typeface="ＭＳ Ｐゴシック" charset="0"/>
              <a:cs typeface="Times New Roman" charset="0"/>
            </a:endParaRPr>
          </a:p>
        </p:txBody>
      </p:sp>
      <p:sp>
        <p:nvSpPr>
          <p:cNvPr id="3075" name="Slide Number Placeholder 3"/>
          <p:cNvSpPr>
            <a:spLocks noGrp="1"/>
          </p:cNvSpPr>
          <p:nvPr>
            <p:ph type="sldNum" sz="quarter" idx="4294967295"/>
          </p:nvPr>
        </p:nvSpPr>
        <p:spPr bwMode="auto">
          <a:xfrm>
            <a:off x="7924800" y="6381750"/>
            <a:ext cx="1219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E1E969-C76E-C944-95F8-F1EDD09275EA}" type="slidenum">
              <a:rPr lang="en-US"/>
              <a:pPr eaLnBrk="1" hangingPunct="1"/>
              <a:t>1</a:t>
            </a:fld>
            <a:r>
              <a:rPr lang="en-US"/>
              <a:t> of 17</a:t>
            </a:r>
          </a:p>
        </p:txBody>
      </p:sp>
      <p:pic>
        <p:nvPicPr>
          <p:cNvPr id="16389" name="Picture 5"/>
          <p:cNvPicPr>
            <a:picLocks noChangeAspect="1" noChangeArrowheads="1"/>
          </p:cNvPicPr>
          <p:nvPr/>
        </p:nvPicPr>
        <p:blipFill>
          <a:blip r:embed="rId2" cstate="print"/>
          <a:srcRect/>
          <a:stretch>
            <a:fillRect/>
          </a:stretch>
        </p:blipFill>
        <p:spPr bwMode="auto">
          <a:xfrm>
            <a:off x="7696200" y="533400"/>
            <a:ext cx="1006626" cy="914400"/>
          </a:xfrm>
          <a:prstGeom prst="rect">
            <a:avLst/>
          </a:prstGeom>
          <a:ln>
            <a:noFill/>
          </a:ln>
          <a:effectLst>
            <a:softEdge rad="112500"/>
          </a:effectLst>
        </p:spPr>
      </p:pic>
      <p:pic>
        <p:nvPicPr>
          <p:cNvPr id="3077" name="Picture 6"/>
          <p:cNvPicPr>
            <a:picLocks noChangeAspect="1" noChangeArrowheads="1"/>
          </p:cNvPicPr>
          <p:nvPr/>
        </p:nvPicPr>
        <p:blipFill>
          <a:blip r:embed="rId3" cstate="print"/>
          <a:srcRect/>
          <a:stretch>
            <a:fillRect/>
          </a:stretch>
        </p:blipFill>
        <p:spPr bwMode="auto">
          <a:xfrm>
            <a:off x="152400" y="457200"/>
            <a:ext cx="2581275" cy="9207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078" name="TextBox 6"/>
          <p:cNvSpPr txBox="1">
            <a:spLocks noChangeArrowheads="1"/>
          </p:cNvSpPr>
          <p:nvPr/>
        </p:nvSpPr>
        <p:spPr bwMode="auto">
          <a:xfrm>
            <a:off x="609600" y="4953000"/>
            <a:ext cx="7772400" cy="708025"/>
          </a:xfrm>
          <a:prstGeom prst="rect">
            <a:avLst/>
          </a:prstGeom>
          <a:noFill/>
          <a:ln w="9525">
            <a:noFill/>
            <a:miter lim="800000"/>
            <a:headEnd/>
            <a:tailEnd/>
          </a:ln>
        </p:spPr>
        <p:txBody>
          <a:bodyPr>
            <a:spAutoFit/>
          </a:bodyPr>
          <a:lstStyle/>
          <a:p>
            <a:pPr algn="ctr">
              <a:defRPr/>
            </a:pPr>
            <a:r>
              <a:rPr lang="en-US" sz="2000" dirty="0">
                <a:solidFill>
                  <a:schemeClr val="accent3"/>
                </a:solidFill>
                <a:latin typeface="Times New Roman" pitchFamily="18" charset="0"/>
                <a:ea typeface="ＭＳ Ｐゴシック" pitchFamily="34" charset="-128"/>
                <a:cs typeface="Times New Roman" pitchFamily="18" charset="0"/>
              </a:rPr>
              <a:t>2012 Research Experience for Undergraduates in Ocean, Marine, and Polar Science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latin typeface="Times New Roman" pitchFamily="18" charset="0"/>
                <a:ea typeface="ＭＳ Ｐゴシック" pitchFamily="34" charset="-128"/>
                <a:cs typeface="Times New Roman" pitchFamily="18" charset="0"/>
              </a:rPr>
              <a:t>Methodology</a:t>
            </a:r>
            <a:r>
              <a:rPr lang="en-US" dirty="0" smtClean="0">
                <a:latin typeface="Times New Roman" pitchFamily="18" charset="0"/>
                <a:ea typeface="ＭＳ Ｐゴシック" pitchFamily="34" charset="-128"/>
                <a:cs typeface="Times New Roman" pitchFamily="18" charset="0"/>
              </a:rPr>
              <a:t> </a:t>
            </a:r>
          </a:p>
        </p:txBody>
      </p:sp>
      <p:sp>
        <p:nvSpPr>
          <p:cNvPr id="3" name="Content Placeholder 2"/>
          <p:cNvSpPr>
            <a:spLocks noGrp="1"/>
          </p:cNvSpPr>
          <p:nvPr>
            <p:ph idx="1"/>
          </p:nvPr>
        </p:nvSpPr>
        <p:spPr>
          <a:xfrm>
            <a:off x="457200" y="1828800"/>
            <a:ext cx="8229600" cy="3962400"/>
          </a:xfrm>
        </p:spPr>
        <p:txBody>
          <a:bodyPr/>
          <a:lstStyle/>
          <a:p>
            <a:pPr>
              <a:buFont typeface="Arial"/>
              <a:buChar char="•"/>
              <a:defRPr/>
            </a:pPr>
            <a:r>
              <a:rPr lang="en-US" sz="2400" dirty="0" smtClean="0">
                <a:solidFill>
                  <a:srgbClr val="000000"/>
                </a:solidFill>
                <a:latin typeface="Times New Roman"/>
                <a:cs typeface="Times New Roman"/>
              </a:rPr>
              <a:t>Introduction of Robotics</a:t>
            </a:r>
            <a:endParaRPr lang="en-US" sz="2400" dirty="0">
              <a:solidFill>
                <a:srgbClr val="000000"/>
              </a:solidFill>
              <a:latin typeface="Times New Roman"/>
              <a:cs typeface="Times New Roman"/>
            </a:endParaRPr>
          </a:p>
          <a:p>
            <a:pPr>
              <a:buFont typeface="Arial"/>
              <a:buChar char="•"/>
              <a:defRPr/>
            </a:pPr>
            <a:r>
              <a:rPr lang="en-US" sz="2400" dirty="0" smtClean="0">
                <a:solidFill>
                  <a:srgbClr val="000000"/>
                </a:solidFill>
                <a:latin typeface="Times New Roman"/>
                <a:cs typeface="Times New Roman"/>
              </a:rPr>
              <a:t>Establishment </a:t>
            </a:r>
            <a:r>
              <a:rPr lang="en-US" sz="2400" dirty="0">
                <a:solidFill>
                  <a:srgbClr val="000000"/>
                </a:solidFill>
                <a:latin typeface="Times New Roman"/>
                <a:cs typeface="Times New Roman"/>
              </a:rPr>
              <a:t>of Teams </a:t>
            </a:r>
          </a:p>
          <a:p>
            <a:pPr>
              <a:buFont typeface="Arial"/>
              <a:buChar char="•"/>
              <a:defRPr/>
            </a:pPr>
            <a:r>
              <a:rPr lang="en-US" sz="2400" dirty="0" smtClean="0">
                <a:solidFill>
                  <a:srgbClr val="000000"/>
                </a:solidFill>
                <a:latin typeface="Times New Roman"/>
                <a:cs typeface="Times New Roman"/>
              </a:rPr>
              <a:t>Assembling of Robots</a:t>
            </a:r>
          </a:p>
          <a:p>
            <a:pPr>
              <a:buFont typeface="Arial"/>
              <a:buChar char="•"/>
              <a:defRPr/>
            </a:pPr>
            <a:r>
              <a:rPr lang="en-US" sz="2400" dirty="0" smtClean="0">
                <a:solidFill>
                  <a:srgbClr val="000000"/>
                </a:solidFill>
                <a:latin typeface="Times New Roman"/>
                <a:cs typeface="Times New Roman"/>
              </a:rPr>
              <a:t>Programming of Robots</a:t>
            </a:r>
            <a:endParaRPr lang="en-US" sz="2400" dirty="0">
              <a:solidFill>
                <a:srgbClr val="000000"/>
              </a:solidFill>
              <a:latin typeface="Times New Roman"/>
              <a:cs typeface="Times New Roman"/>
            </a:endParaRPr>
          </a:p>
          <a:p>
            <a:pPr>
              <a:buFont typeface="Arial"/>
              <a:buChar char="•"/>
              <a:defRPr/>
            </a:pPr>
            <a:r>
              <a:rPr lang="en-US" sz="2400" dirty="0" smtClean="0">
                <a:solidFill>
                  <a:srgbClr val="000000"/>
                </a:solidFill>
                <a:latin typeface="Times New Roman"/>
                <a:cs typeface="Times New Roman"/>
              </a:rPr>
              <a:t>Obstacle Course</a:t>
            </a:r>
          </a:p>
          <a:p>
            <a:pPr>
              <a:buFont typeface="Arial"/>
              <a:buChar char="•"/>
              <a:defRPr/>
            </a:pPr>
            <a:r>
              <a:rPr lang="en-US" sz="2400" dirty="0" smtClean="0">
                <a:solidFill>
                  <a:srgbClr val="000000"/>
                </a:solidFill>
                <a:latin typeface="Times New Roman"/>
                <a:cs typeface="Times New Roman"/>
              </a:rPr>
              <a:t>Acknowledgement of Team Winners</a:t>
            </a:r>
            <a:endParaRPr lang="en-US" sz="2400" dirty="0">
              <a:solidFill>
                <a:srgbClr val="000000"/>
              </a:solidFill>
              <a:latin typeface="Times New Roman"/>
              <a:cs typeface="Times New Roman"/>
            </a:endParaRPr>
          </a:p>
          <a:p>
            <a:pPr marL="0" indent="0" algn="ctr">
              <a:buFontTx/>
              <a:buNone/>
              <a:defRPr/>
            </a:pPr>
            <a:r>
              <a:rPr lang="en-US" dirty="0">
                <a:solidFill>
                  <a:srgbClr val="000000"/>
                </a:solidFill>
              </a:rPr>
              <a:t>			</a:t>
            </a:r>
          </a:p>
          <a:p>
            <a:pPr marL="0" indent="0">
              <a:buFontTx/>
              <a:buNone/>
              <a:defRPr/>
            </a:pPr>
            <a:endParaRPr lang="en-US" dirty="0">
              <a:solidFill>
                <a:srgbClr val="000000"/>
              </a:solidFill>
            </a:endParaRPr>
          </a:p>
          <a:p>
            <a:pPr marL="0" indent="0">
              <a:buFontTx/>
              <a:buNone/>
              <a:defRPr/>
            </a:pPr>
            <a:endParaRPr lang="en-US" dirty="0">
              <a:solidFill>
                <a:srgbClr val="000000"/>
              </a:solidFill>
            </a:endParaRPr>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20B66D-3EE5-6B47-A0FA-DBF875D625AE}" type="slidenum">
              <a:rPr lang="en-US" sz="1400">
                <a:solidFill>
                  <a:schemeClr val="bg1"/>
                </a:solidFill>
              </a:rPr>
              <a:pPr eaLnBrk="1" hangingPunct="1"/>
              <a:t>10</a:t>
            </a:fld>
            <a:r>
              <a:rPr lang="en-US" sz="1400">
                <a:solidFill>
                  <a:schemeClr val="bg1"/>
                </a:solidFill>
              </a:rPr>
              <a:t> of 17</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outerShdw blurRad="38100" dist="38100" dir="2700000" algn="tl">
                    <a:srgbClr val="DDDDDD"/>
                  </a:outerShdw>
                </a:effectLst>
                <a:latin typeface="Times New Roman" charset="0"/>
                <a:ea typeface="ＭＳ Ｐゴシック" charset="0"/>
                <a:cs typeface="Times New Roman" charset="0"/>
              </a:rPr>
              <a:t>Observations</a:t>
            </a:r>
          </a:p>
        </p:txBody>
      </p:sp>
      <p:sp>
        <p:nvSpPr>
          <p:cNvPr id="13315" name="Content Placeholder 2"/>
          <p:cNvSpPr>
            <a:spLocks noGrp="1"/>
          </p:cNvSpPr>
          <p:nvPr>
            <p:ph idx="1"/>
          </p:nvPr>
        </p:nvSpPr>
        <p:spPr/>
        <p:txBody>
          <a:bodyPr/>
          <a:lstStyle/>
          <a:p>
            <a:r>
              <a:rPr lang="en-US" sz="2400">
                <a:latin typeface="Times New Roman" charset="0"/>
                <a:ea typeface="ＭＳ Ｐゴシック" charset="0"/>
                <a:cs typeface="Times New Roman" charset="0"/>
              </a:rPr>
              <a:t>Assembling Observation</a:t>
            </a:r>
          </a:p>
          <a:p>
            <a:r>
              <a:rPr lang="en-US" sz="2400">
                <a:latin typeface="Times New Roman" charset="0"/>
                <a:ea typeface="ＭＳ Ｐゴシック" charset="0"/>
                <a:cs typeface="Times New Roman" charset="0"/>
              </a:rPr>
              <a:t>Programming and Debugging Observation</a:t>
            </a:r>
          </a:p>
        </p:txBody>
      </p:sp>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502C29-DD22-DE47-91E4-3BEB7D00AB39}" type="slidenum">
              <a:rPr lang="en-US" sz="1400">
                <a:solidFill>
                  <a:schemeClr val="bg1"/>
                </a:solidFill>
              </a:rPr>
              <a:pPr eaLnBrk="1" hangingPunct="1"/>
              <a:t>11</a:t>
            </a:fld>
            <a:r>
              <a:rPr lang="en-US" sz="1400">
                <a:solidFill>
                  <a:schemeClr val="bg1"/>
                </a:solidFill>
              </a:rPr>
              <a:t> of 17</a:t>
            </a:r>
          </a:p>
        </p:txBody>
      </p:sp>
      <p:pic>
        <p:nvPicPr>
          <p:cNvPr id="13317" name="Picture 2" descr="http://muslimmedianetwork.com/mmn/windows-live-pictures/BacktoSchool_12F76/SchoolBusCartoon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33400"/>
            <a:ext cx="151288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http://www.utdallas.edu/news/imgs/photos/seec-robots-lego-image-2009-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67000"/>
            <a:ext cx="21907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81375" y="2667000"/>
            <a:ext cx="50006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latin typeface="Times New Roman" pitchFamily="18" charset="0"/>
                <a:ea typeface="ＭＳ Ｐゴシック" pitchFamily="34" charset="-128"/>
                <a:cs typeface="Times New Roman" pitchFamily="18" charset="0"/>
              </a:rPr>
              <a:t>Results</a:t>
            </a:r>
            <a:r>
              <a:rPr lang="en-US" dirty="0" smtClean="0">
                <a:latin typeface="Times New Roman" pitchFamily="18" charset="0"/>
                <a:ea typeface="ＭＳ Ｐゴシック" pitchFamily="34" charset="-128"/>
                <a:cs typeface="Times New Roman" pitchFamily="18" charset="0"/>
              </a:rPr>
              <a:t> </a:t>
            </a:r>
          </a:p>
        </p:txBody>
      </p:sp>
      <p:sp>
        <p:nvSpPr>
          <p:cNvPr id="1433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12A6AE-1260-2746-8C68-89F61C78B8CB}" type="slidenum">
              <a:rPr lang="en-US" sz="1400">
                <a:solidFill>
                  <a:schemeClr val="bg1"/>
                </a:solidFill>
              </a:rPr>
              <a:pPr eaLnBrk="1" hangingPunct="1"/>
              <a:t>12</a:t>
            </a:fld>
            <a:r>
              <a:rPr lang="en-US" sz="1400">
                <a:solidFill>
                  <a:schemeClr val="bg1"/>
                </a:solidFill>
              </a:rPr>
              <a:t> of 17</a:t>
            </a:r>
          </a:p>
        </p:txBody>
      </p:sp>
      <p:graphicFrame>
        <p:nvGraphicFramePr>
          <p:cNvPr id="5" name="Content Placeholder 4"/>
          <p:cNvGraphicFramePr>
            <a:graphicFrameLocks noGrp="1"/>
          </p:cNvGraphicFramePr>
          <p:nvPr>
            <p:ph idx="1"/>
          </p:nvPr>
        </p:nvGraphicFramePr>
        <p:xfrm>
          <a:off x="76200" y="1143000"/>
          <a:ext cx="4114800" cy="2697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5105400" y="1371600"/>
          <a:ext cx="3505200" cy="22326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p:cNvGraphicFramePr>
          <p:nvPr/>
        </p:nvGraphicFramePr>
        <p:xfrm>
          <a:off x="2057400" y="3657600"/>
          <a:ext cx="5410200" cy="2286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C54326-4E3C-ED41-BF83-756EA32807AD}" type="slidenum">
              <a:rPr lang="en-US" sz="1400">
                <a:solidFill>
                  <a:schemeClr val="bg1"/>
                </a:solidFill>
              </a:rPr>
              <a:pPr eaLnBrk="1" hangingPunct="1"/>
              <a:t>13</a:t>
            </a:fld>
            <a:r>
              <a:rPr lang="en-US" sz="1400">
                <a:solidFill>
                  <a:schemeClr val="bg1"/>
                </a:solidFill>
              </a:rPr>
              <a:t> of 17</a:t>
            </a:r>
          </a:p>
        </p:txBody>
      </p:sp>
      <p:graphicFrame>
        <p:nvGraphicFramePr>
          <p:cNvPr id="5" name="Picture 6"/>
          <p:cNvGraphicFramePr>
            <a:graphicFrameLocks noGrp="1"/>
          </p:cNvGraphicFramePr>
          <p:nvPr>
            <p:ph idx="1"/>
          </p:nvPr>
        </p:nvGraphicFramePr>
        <p:xfrm>
          <a:off x="152400" y="685800"/>
          <a:ext cx="84582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209800" y="228600"/>
            <a:ext cx="5334000" cy="830263"/>
          </a:xfrm>
          <a:prstGeom prst="rect">
            <a:avLst/>
          </a:prstGeom>
          <a:noFill/>
        </p:spPr>
        <p:txBody>
          <a:bodyPr>
            <a:spAutoFit/>
          </a:bodyPr>
          <a:lstStyle/>
          <a:p>
            <a:pPr>
              <a:defRPr/>
            </a:pPr>
            <a:r>
              <a:rPr lang="en-US" dirty="0">
                <a:effectLst>
                  <a:outerShdw blurRad="38100" dist="38100" dir="2700000" algn="tl">
                    <a:srgbClr val="000000">
                      <a:alpha val="43137"/>
                    </a:srgbClr>
                  </a:outerShdw>
                </a:effectLst>
                <a:latin typeface="Times New Roman" pitchFamily="18" charset="0"/>
                <a:ea typeface="ＭＳ Ｐゴシック" pitchFamily="34" charset="-128"/>
                <a:cs typeface="Times New Roman" pitchFamily="18" charset="0"/>
              </a:rPr>
              <a:t>Assembling &amp; Programming Robots</a:t>
            </a:r>
          </a:p>
          <a:p>
            <a:pPr>
              <a:defRPr/>
            </a:pPr>
            <a:endParaRPr lang="en-US" dirty="0">
              <a:effectLst>
                <a:outerShdw blurRad="38100" dist="38100" dir="2700000" algn="tl">
                  <a:srgbClr val="000000">
                    <a:alpha val="43137"/>
                  </a:srgbClr>
                </a:outerShdw>
              </a:effectLst>
              <a:ea typeface="ＭＳ Ｐゴシック" pitchFamily="3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defRPr/>
            </a:pPr>
            <a:r>
              <a:rPr lang="en-US" dirty="0" smtClean="0">
                <a:effectLst>
                  <a:outerShdw blurRad="38100" dist="38100" dir="2700000" algn="tl">
                    <a:srgbClr val="000000">
                      <a:alpha val="43137"/>
                    </a:srgbClr>
                  </a:outerShdw>
                </a:effectLst>
                <a:latin typeface="Times New Roman" pitchFamily="18" charset="0"/>
                <a:ea typeface="ＭＳ Ｐゴシック" pitchFamily="34" charset="-128"/>
                <a:cs typeface="Times New Roman" pitchFamily="18" charset="0"/>
              </a:rPr>
              <a:t>Conclusion</a:t>
            </a:r>
            <a:r>
              <a:rPr lang="en-US" dirty="0" smtClean="0">
                <a:latin typeface="Times New Roman" pitchFamily="18" charset="0"/>
                <a:ea typeface="ＭＳ Ｐゴシック" pitchFamily="34" charset="-128"/>
                <a:cs typeface="Times New Roman" pitchFamily="18" charset="0"/>
              </a:rPr>
              <a:t> </a:t>
            </a:r>
          </a:p>
        </p:txBody>
      </p:sp>
      <p:sp>
        <p:nvSpPr>
          <p:cNvPr id="16387" name="Content Placeholder 2"/>
          <p:cNvSpPr>
            <a:spLocks noGrp="1"/>
          </p:cNvSpPr>
          <p:nvPr>
            <p:ph idx="1"/>
          </p:nvPr>
        </p:nvSpPr>
        <p:spPr>
          <a:xfrm>
            <a:off x="457200" y="1752600"/>
            <a:ext cx="8229600" cy="4038600"/>
          </a:xfrm>
        </p:spPr>
        <p:txBody>
          <a:bodyPr/>
          <a:lstStyle/>
          <a:p>
            <a:pPr marL="0" indent="0"/>
            <a:r>
              <a:rPr lang="en-US" sz="2400">
                <a:solidFill>
                  <a:srgbClr val="000000"/>
                </a:solidFill>
                <a:latin typeface="Times New Roman" charset="0"/>
                <a:ea typeface="ＭＳ Ｐゴシック" charset="0"/>
                <a:cs typeface="Times New Roman" charset="0"/>
              </a:rPr>
              <a:t>Focus of research project </a:t>
            </a:r>
          </a:p>
          <a:p>
            <a:pPr marL="0" indent="0"/>
            <a:r>
              <a:rPr lang="en-US" sz="2400">
                <a:solidFill>
                  <a:srgbClr val="000000"/>
                </a:solidFill>
                <a:latin typeface="Times New Roman" charset="0"/>
                <a:ea typeface="ＭＳ Ｐゴシック" charset="0"/>
                <a:cs typeface="Times New Roman" charset="0"/>
              </a:rPr>
              <a:t>Overall goal of research project</a:t>
            </a:r>
          </a:p>
          <a:p>
            <a:pPr marL="0" indent="0"/>
            <a:endParaRPr lang="en-US" sz="2400">
              <a:solidFill>
                <a:srgbClr val="000000"/>
              </a:solidFill>
              <a:latin typeface="Times New Roman" charset="0"/>
              <a:ea typeface="ＭＳ Ｐゴシック" charset="0"/>
              <a:cs typeface="Times New Roman" charset="0"/>
            </a:endParaRPr>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015B77-98E7-0548-A4D8-13AF72FEFD80}" type="slidenum">
              <a:rPr lang="en-US" sz="1400">
                <a:solidFill>
                  <a:schemeClr val="bg1"/>
                </a:solidFill>
              </a:rPr>
              <a:pPr eaLnBrk="1" hangingPunct="1"/>
              <a:t>14</a:t>
            </a:fld>
            <a:r>
              <a:rPr lang="en-US" sz="1400">
                <a:solidFill>
                  <a:schemeClr val="bg1"/>
                </a:solidFill>
              </a:rPr>
              <a:t> of 17</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effectLst>
                  <a:outerShdw blurRad="38100" dist="38100" dir="2700000" algn="tl">
                    <a:srgbClr val="DDDDDD"/>
                  </a:outerShdw>
                </a:effectLst>
                <a:latin typeface="Times New Roman" charset="0"/>
                <a:ea typeface="ＭＳ Ｐゴシック" charset="0"/>
                <a:cs typeface="Times New Roman" charset="0"/>
              </a:rPr>
              <a:t>Future Work</a:t>
            </a:r>
          </a:p>
        </p:txBody>
      </p:sp>
      <p:sp>
        <p:nvSpPr>
          <p:cNvPr id="17411" name="Content Placeholder 2"/>
          <p:cNvSpPr>
            <a:spLocks noGrp="1"/>
          </p:cNvSpPr>
          <p:nvPr>
            <p:ph idx="1"/>
          </p:nvPr>
        </p:nvSpPr>
        <p:spPr>
          <a:xfrm>
            <a:off x="76200" y="1493838"/>
            <a:ext cx="8991600" cy="4297362"/>
          </a:xfrm>
        </p:spPr>
        <p:txBody>
          <a:bodyPr/>
          <a:lstStyle/>
          <a:p>
            <a:r>
              <a:rPr lang="en-US" sz="2400">
                <a:solidFill>
                  <a:srgbClr val="000000"/>
                </a:solidFill>
                <a:latin typeface="Times New Roman" charset="0"/>
                <a:ea typeface="ＭＳ Ｐゴシック" charset="0"/>
                <a:cs typeface="Times New Roman" charset="0"/>
              </a:rPr>
              <a:t>Saturday Academy for K-12 Student Groups-1 semester long</a:t>
            </a:r>
          </a:p>
          <a:p>
            <a:r>
              <a:rPr lang="en-US" sz="2400">
                <a:solidFill>
                  <a:srgbClr val="000000"/>
                </a:solidFill>
                <a:latin typeface="Times New Roman" charset="0"/>
                <a:ea typeface="ＭＳ Ｐゴシック" charset="0"/>
                <a:cs typeface="Times New Roman" charset="0"/>
              </a:rPr>
              <a:t>Use a ratio of 3:1 students to robots</a:t>
            </a:r>
          </a:p>
          <a:p>
            <a:r>
              <a:rPr lang="en-US" sz="2400">
                <a:solidFill>
                  <a:srgbClr val="000000"/>
                </a:solidFill>
                <a:latin typeface="Times New Roman" charset="0"/>
                <a:ea typeface="ＭＳ Ｐゴシック" charset="0"/>
                <a:cs typeface="Times New Roman" charset="0"/>
              </a:rPr>
              <a:t>Workshops for pre-service teachers</a:t>
            </a:r>
          </a:p>
          <a:p>
            <a:r>
              <a:rPr lang="en-US" sz="2400">
                <a:solidFill>
                  <a:srgbClr val="000000"/>
                </a:solidFill>
                <a:latin typeface="Times New Roman" charset="0"/>
                <a:ea typeface="ＭＳ Ｐゴシック" charset="0"/>
                <a:cs typeface="Times New Roman" charset="0"/>
              </a:rPr>
              <a:t>Workshops for elementary &amp; middle school teachers</a:t>
            </a: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9EC069-A7E2-DC4F-A997-23D75D32E74C}" type="slidenum">
              <a:rPr lang="en-US" sz="1400">
                <a:solidFill>
                  <a:schemeClr val="bg1"/>
                </a:solidFill>
              </a:rPr>
              <a:pPr eaLnBrk="1" hangingPunct="1"/>
              <a:t>15</a:t>
            </a:fld>
            <a:r>
              <a:rPr lang="en-US" sz="1400">
                <a:solidFill>
                  <a:schemeClr val="bg1"/>
                </a:solidFill>
              </a:rPr>
              <a:t> of 17</a:t>
            </a:r>
          </a:p>
        </p:txBody>
      </p:sp>
      <p:pic>
        <p:nvPicPr>
          <p:cNvPr id="174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09800"/>
            <a:ext cx="1952625"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600200" y="4953000"/>
            <a:ext cx="8229600" cy="1143000"/>
          </a:xfrm>
        </p:spPr>
        <p:txBody>
          <a:bodyPr/>
          <a:lstStyle/>
          <a:p>
            <a:r>
              <a:rPr lang="en-US">
                <a:effectLst>
                  <a:outerShdw blurRad="38100" dist="38100" dir="2700000" algn="tl">
                    <a:srgbClr val="DDDDDD"/>
                  </a:outerShdw>
                </a:effectLst>
                <a:latin typeface="Times New Roman" charset="0"/>
                <a:ea typeface="ＭＳ Ｐゴシック" charset="0"/>
                <a:cs typeface="Times New Roman" charset="0"/>
              </a:rPr>
              <a:t>QUESTIONS?</a:t>
            </a:r>
          </a:p>
        </p:txBody>
      </p:sp>
      <p:sp>
        <p:nvSpPr>
          <p:cNvPr id="18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AE14D1-7742-5144-A519-EAAD6F3A8AFF}" type="slidenum">
              <a:rPr lang="en-US" sz="1400">
                <a:solidFill>
                  <a:schemeClr val="bg1"/>
                </a:solidFill>
              </a:rPr>
              <a:pPr eaLnBrk="1" hangingPunct="1"/>
              <a:t>16</a:t>
            </a:fld>
            <a:r>
              <a:rPr lang="en-US" sz="1400">
                <a:solidFill>
                  <a:schemeClr val="bg1"/>
                </a:solidFill>
              </a:rPr>
              <a:t> of 17</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14382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18288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057400"/>
            <a:ext cx="1736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895600"/>
            <a:ext cx="1600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effectLst>
                  <a:outerShdw blurRad="38100" dist="38100" dir="2700000" algn="tl">
                    <a:srgbClr val="DDDDDD"/>
                  </a:outerShdw>
                </a:effectLst>
                <a:latin typeface="Times New Roman" charset="0"/>
                <a:ea typeface="ＭＳ Ｐゴシック" charset="0"/>
                <a:cs typeface="Times New Roman" charset="0"/>
              </a:rPr>
              <a:t>Acknowledgements</a:t>
            </a:r>
          </a:p>
        </p:txBody>
      </p:sp>
      <p:sp>
        <p:nvSpPr>
          <p:cNvPr id="19459" name="Content Placeholder 2"/>
          <p:cNvSpPr>
            <a:spLocks noGrp="1"/>
          </p:cNvSpPr>
          <p:nvPr>
            <p:ph idx="1"/>
          </p:nvPr>
        </p:nvSpPr>
        <p:spPr>
          <a:xfrm>
            <a:off x="0" y="4495800"/>
            <a:ext cx="8229600" cy="1020763"/>
          </a:xfrm>
        </p:spPr>
        <p:txBody>
          <a:bodyPr/>
          <a:lstStyle/>
          <a:p>
            <a:pPr algn="just">
              <a:buFontTx/>
              <a:buNone/>
            </a:pPr>
            <a:r>
              <a:rPr lang="en-US" sz="1400" b="1">
                <a:latin typeface="Times New Roman" charset="0"/>
                <a:ea typeface="ＭＳ Ｐゴシック" charset="0"/>
                <a:cs typeface="Times New Roman" charset="0"/>
              </a:rPr>
              <a:t>The 2012 REU Mathematics Team would like to thank </a:t>
            </a:r>
          </a:p>
          <a:p>
            <a:pPr algn="just"/>
            <a:r>
              <a:rPr lang="en-US" sz="1400">
                <a:latin typeface="Times New Roman" charset="0"/>
                <a:ea typeface="ＭＳ Ｐゴシック" charset="0"/>
                <a:cs typeface="Times New Roman" charset="0"/>
              </a:rPr>
              <a:t>CERSER Principal Investigator, Dr. Linda B. Hayden. </a:t>
            </a:r>
          </a:p>
          <a:p>
            <a:pPr algn="just"/>
            <a:r>
              <a:rPr lang="en-US" sz="1400">
                <a:latin typeface="Times New Roman" charset="0"/>
                <a:ea typeface="ＭＳ Ｐゴシック" charset="0"/>
                <a:cs typeface="Times New Roman" charset="0"/>
              </a:rPr>
              <a:t>I. C. Norcom High School teachers; Mr. Daron Moore and Mrs. Veronica Williams. </a:t>
            </a:r>
          </a:p>
          <a:p>
            <a:pPr algn="just"/>
            <a:r>
              <a:rPr lang="en-US" sz="1400">
                <a:latin typeface="Times New Roman" charset="0"/>
                <a:ea typeface="ＭＳ Ｐゴシック" charset="0"/>
                <a:cs typeface="Times New Roman" charset="0"/>
              </a:rPr>
              <a:t>Dr. Darnell Johnson </a:t>
            </a:r>
          </a:p>
          <a:p>
            <a:pPr algn="just"/>
            <a:r>
              <a:rPr lang="en-US" sz="1400">
                <a:latin typeface="Times New Roman" charset="0"/>
                <a:ea typeface="ＭＳ Ｐゴシック" charset="0"/>
                <a:cs typeface="Times New Roman" charset="0"/>
              </a:rPr>
              <a:t>Mr. Je'aime Powell</a:t>
            </a:r>
          </a:p>
        </p:txBody>
      </p:sp>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211007-BEF2-424B-8ED9-0E0E127EFB2F}" type="slidenum">
              <a:rPr lang="en-US" sz="1400">
                <a:solidFill>
                  <a:schemeClr val="bg1"/>
                </a:solidFill>
              </a:rPr>
              <a:pPr eaLnBrk="1" hangingPunct="1"/>
              <a:t>17</a:t>
            </a:fld>
            <a:r>
              <a:rPr lang="en-US" sz="1400">
                <a:solidFill>
                  <a:schemeClr val="bg1"/>
                </a:solidFill>
              </a:rPr>
              <a:t> of 17</a:t>
            </a:r>
          </a:p>
        </p:txBody>
      </p:sp>
      <p:pic>
        <p:nvPicPr>
          <p:cNvPr id="32770" name="Picture 2"/>
          <p:cNvPicPr>
            <a:picLocks noChangeAspect="1" noChangeArrowheads="1"/>
          </p:cNvPicPr>
          <p:nvPr/>
        </p:nvPicPr>
        <p:blipFill>
          <a:blip r:embed="rId3" cstate="print"/>
          <a:srcRect/>
          <a:stretch>
            <a:fillRect/>
          </a:stretch>
        </p:blipFill>
        <p:spPr bwMode="auto">
          <a:xfrm>
            <a:off x="2743200" y="1447800"/>
            <a:ext cx="3581400" cy="23950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a:solidFill>
                  <a:schemeClr val="tx1"/>
                </a:solidFill>
                <a:latin typeface="Times New Roman" charset="0"/>
                <a:ea typeface="ＭＳ Ｐゴシック" charset="0"/>
                <a:cs typeface="Times New Roman" charset="0"/>
              </a:rPr>
              <a:t>Mathematics Team</a:t>
            </a:r>
            <a:r>
              <a:rPr lang="en-US" sz="3200">
                <a:solidFill>
                  <a:schemeClr val="tx1"/>
                </a:solidFill>
                <a:latin typeface="Arial" charset="0"/>
                <a:ea typeface="ＭＳ Ｐゴシック" charset="0"/>
                <a:cs typeface="ＭＳ Ｐゴシック" charset="0"/>
              </a:rPr>
              <a:t> </a:t>
            </a:r>
            <a:endParaRPr lang="en-US" sz="3200">
              <a:latin typeface="Arial" charset="0"/>
              <a:ea typeface="ＭＳ Ｐゴシック" charset="0"/>
              <a:cs typeface="ＭＳ Ｐゴシック" charset="0"/>
            </a:endParaRPr>
          </a:p>
        </p:txBody>
      </p:sp>
      <p:sp>
        <p:nvSpPr>
          <p:cNvPr id="4099" name="Rectangle 3"/>
          <p:cNvSpPr>
            <a:spLocks noGrp="1" noChangeArrowheads="1"/>
          </p:cNvSpPr>
          <p:nvPr>
            <p:ph type="body" idx="1"/>
          </p:nvPr>
        </p:nvSpPr>
        <p:spPr>
          <a:xfrm>
            <a:off x="0" y="1066800"/>
            <a:ext cx="9144000" cy="4830763"/>
          </a:xfrm>
        </p:spPr>
        <p:txBody>
          <a:bodyPr/>
          <a:lstStyle/>
          <a:p>
            <a:pPr marL="0" indent="0">
              <a:buFontTx/>
              <a:buNone/>
            </a:pPr>
            <a:endParaRPr lang="en-US" sz="1800">
              <a:latin typeface="Arial" charset="0"/>
              <a:ea typeface="ＭＳ Ｐゴシック" charset="0"/>
              <a:cs typeface="ＭＳ Ｐゴシック" charset="0"/>
            </a:endParaRPr>
          </a:p>
          <a:p>
            <a:pPr marL="0" indent="0">
              <a:buFontTx/>
              <a:buNone/>
            </a:pPr>
            <a:endParaRPr lang="en-US" sz="1800">
              <a:latin typeface="Arial" charset="0"/>
              <a:ea typeface="ＭＳ Ｐゴシック" charset="0"/>
              <a:cs typeface="ＭＳ Ｐゴシック" charset="0"/>
            </a:endParaRPr>
          </a:p>
          <a:p>
            <a:pPr marL="0" indent="0">
              <a:buFontTx/>
              <a:buNone/>
            </a:pPr>
            <a:endParaRPr lang="en-US" sz="1800">
              <a:latin typeface="Arial" charset="0"/>
              <a:ea typeface="ＭＳ Ｐゴシック" charset="0"/>
              <a:cs typeface="ＭＳ Ｐゴシック" charset="0"/>
            </a:endParaRPr>
          </a:p>
          <a:p>
            <a:pPr marL="0" indent="0">
              <a:buFontTx/>
              <a:buNone/>
            </a:pPr>
            <a:endParaRPr lang="en-US" sz="1800">
              <a:latin typeface="Arial" charset="0"/>
              <a:ea typeface="ＭＳ Ｐゴシック" charset="0"/>
              <a:cs typeface="ＭＳ Ｐゴシック" charset="0"/>
            </a:endParaRPr>
          </a:p>
          <a:p>
            <a:pPr marL="0" indent="0">
              <a:buFontTx/>
              <a:buNone/>
            </a:pPr>
            <a:endParaRPr lang="en-US" sz="1800">
              <a:latin typeface="Arial" charset="0"/>
              <a:ea typeface="ＭＳ Ｐゴシック" charset="0"/>
              <a:cs typeface="ＭＳ Ｐゴシック" charset="0"/>
            </a:endParaRPr>
          </a:p>
          <a:p>
            <a:pPr marL="0" indent="0">
              <a:buFontTx/>
              <a:buNone/>
            </a:pPr>
            <a:endParaRPr lang="en-US" sz="1800">
              <a:latin typeface="Arial" charset="0"/>
              <a:ea typeface="ＭＳ Ｐゴシック" charset="0"/>
              <a:cs typeface="ＭＳ Ｐゴシック" charset="0"/>
            </a:endParaRPr>
          </a:p>
          <a:p>
            <a:pPr marL="0" indent="0">
              <a:buFontTx/>
              <a:buNone/>
            </a:pPr>
            <a:r>
              <a:rPr lang="en-US" sz="1800">
                <a:latin typeface="Arial" charset="0"/>
                <a:ea typeface="ＭＳ Ｐゴシック" charset="0"/>
                <a:cs typeface="ＭＳ Ｐゴシック" charset="0"/>
              </a:rPr>
              <a:t>      </a:t>
            </a:r>
            <a:r>
              <a:rPr lang="en-US" sz="1800">
                <a:latin typeface="Times New Roman" charset="0"/>
                <a:ea typeface="ＭＳ Ｐゴシック" charset="0"/>
                <a:cs typeface="Times New Roman" charset="0"/>
              </a:rPr>
              <a:t>                Dezerae Little				                Derrick Jones</a:t>
            </a:r>
          </a:p>
          <a:p>
            <a:pPr marL="0" indent="0">
              <a:buFontTx/>
              <a:buNone/>
            </a:pPr>
            <a:r>
              <a:rPr lang="en-US" sz="1800">
                <a:latin typeface="Times New Roman" charset="0"/>
                <a:ea typeface="ＭＳ Ｐゴシック" charset="0"/>
                <a:cs typeface="Times New Roman" charset="0"/>
              </a:rPr>
              <a:t>             Saint Augustine’s College			Mississippi Valley State University  </a:t>
            </a:r>
          </a:p>
          <a:p>
            <a:pPr marL="0" indent="0">
              <a:buFontTx/>
              <a:buNone/>
            </a:pPr>
            <a:r>
              <a:rPr lang="en-US" sz="1800">
                <a:latin typeface="Times New Roman" charset="0"/>
                <a:ea typeface="ＭＳ Ｐゴシック" charset="0"/>
                <a:cs typeface="Times New Roman" charset="0"/>
              </a:rPr>
              <a:t>	</a:t>
            </a:r>
            <a:endParaRPr lang="en-US">
              <a:latin typeface="Times New Roman" charset="0"/>
              <a:ea typeface="ＭＳ Ｐゴシック" charset="0"/>
              <a:cs typeface="Times New Roman" charset="0"/>
            </a:endParaRPr>
          </a:p>
        </p:txBody>
      </p:sp>
      <p:pic>
        <p:nvPicPr>
          <p:cNvPr id="4100" name="Picture 5" descr="derrick.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19200"/>
            <a:ext cx="1982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7"/>
          <p:cNvSpPr txBox="1">
            <a:spLocks noChangeArrowheads="1"/>
          </p:cNvSpPr>
          <p:nvPr/>
        </p:nvSpPr>
        <p:spPr bwMode="auto">
          <a:xfrm>
            <a:off x="5257800" y="4953000"/>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New Roman" charset="0"/>
                <a:cs typeface="Times New Roman" charset="0"/>
              </a:rPr>
              <a:t>    Mentor: Dr. Darnell Johnson</a:t>
            </a:r>
          </a:p>
          <a:p>
            <a:pPr eaLnBrk="1" hangingPunct="1"/>
            <a:r>
              <a:rPr lang="en-US" sz="1800">
                <a:latin typeface="Times New Roman" charset="0"/>
                <a:cs typeface="Times New Roman" charset="0"/>
              </a:rPr>
              <a:t>  Elizabeth City State University</a:t>
            </a:r>
          </a:p>
          <a:p>
            <a:pPr eaLnBrk="1" hangingPunct="1"/>
            <a:r>
              <a:rPr lang="en-US" sz="1800"/>
              <a:t>	</a:t>
            </a:r>
          </a:p>
          <a:p>
            <a:pPr eaLnBrk="1" hangingPunct="1"/>
            <a:r>
              <a:rPr lang="en-US" sz="1800"/>
              <a:t>			</a:t>
            </a:r>
          </a:p>
        </p:txBody>
      </p:sp>
      <p:pic>
        <p:nvPicPr>
          <p:cNvPr id="4102" name="Picture 8" descr="johnson.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267200"/>
            <a:ext cx="1841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117600"/>
            <a:ext cx="14986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effectLst>
                  <a:outerShdw blurRad="38100" dist="38100" dir="2700000" algn="tl">
                    <a:srgbClr val="DDDDDD"/>
                  </a:outerShdw>
                </a:effectLst>
                <a:latin typeface="Times New Roman" charset="0"/>
                <a:ea typeface="ＭＳ Ｐゴシック" charset="0"/>
                <a:cs typeface="Times New Roman" charset="0"/>
              </a:rPr>
              <a:t>Overview</a:t>
            </a:r>
          </a:p>
        </p:txBody>
      </p:sp>
      <p:sp>
        <p:nvSpPr>
          <p:cNvPr id="3" name="Content Placeholder 2"/>
          <p:cNvSpPr>
            <a:spLocks noGrp="1"/>
          </p:cNvSpPr>
          <p:nvPr>
            <p:ph idx="1"/>
          </p:nvPr>
        </p:nvSpPr>
        <p:spPr>
          <a:xfrm>
            <a:off x="762000" y="1676400"/>
            <a:ext cx="7924800" cy="4114800"/>
          </a:xfrm>
        </p:spPr>
        <p:txBody>
          <a:bodyPr/>
          <a:lstStyle/>
          <a:p>
            <a:pPr eaLnBrk="1" hangingPunct="1">
              <a:defRPr/>
            </a:pPr>
            <a:r>
              <a:rPr lang="en-US" sz="2400" dirty="0">
                <a:latin typeface="Times New Roman"/>
                <a:ea typeface="ＭＳ Ｐゴシック" charset="-128"/>
                <a:cs typeface="Times New Roman"/>
              </a:rPr>
              <a:t>Abstract</a:t>
            </a:r>
          </a:p>
          <a:p>
            <a:pPr eaLnBrk="1" hangingPunct="1">
              <a:defRPr/>
            </a:pPr>
            <a:r>
              <a:rPr lang="en-US" sz="2400" dirty="0">
                <a:latin typeface="Times New Roman"/>
                <a:ea typeface="ＭＳ Ｐゴシック" charset="-128"/>
                <a:cs typeface="Times New Roman"/>
              </a:rPr>
              <a:t>Introduction</a:t>
            </a:r>
          </a:p>
          <a:p>
            <a:pPr eaLnBrk="1" hangingPunct="1">
              <a:defRPr/>
            </a:pPr>
            <a:r>
              <a:rPr lang="en-US" sz="2400" dirty="0">
                <a:latin typeface="Times New Roman"/>
                <a:ea typeface="ＭＳ Ｐゴシック" charset="-128"/>
                <a:cs typeface="Times New Roman"/>
              </a:rPr>
              <a:t>Methodology</a:t>
            </a:r>
          </a:p>
          <a:p>
            <a:pPr eaLnBrk="1" hangingPunct="1">
              <a:defRPr/>
            </a:pPr>
            <a:r>
              <a:rPr lang="en-US" sz="2400" dirty="0">
                <a:latin typeface="Times New Roman"/>
                <a:ea typeface="ＭＳ Ｐゴシック" charset="-128"/>
                <a:cs typeface="Times New Roman"/>
              </a:rPr>
              <a:t>Results</a:t>
            </a:r>
          </a:p>
          <a:p>
            <a:pPr eaLnBrk="1" hangingPunct="1">
              <a:defRPr/>
            </a:pPr>
            <a:r>
              <a:rPr lang="en-US" sz="2400" dirty="0">
                <a:latin typeface="Times New Roman"/>
                <a:ea typeface="ＭＳ Ｐゴシック" charset="-128"/>
                <a:cs typeface="Times New Roman"/>
              </a:rPr>
              <a:t>Conclusion</a:t>
            </a:r>
          </a:p>
          <a:p>
            <a:pPr eaLnBrk="1" hangingPunct="1">
              <a:defRPr/>
            </a:pPr>
            <a:r>
              <a:rPr lang="en-US" sz="2400" dirty="0">
                <a:latin typeface="Times New Roman"/>
                <a:ea typeface="ＭＳ Ｐゴシック" charset="-128"/>
                <a:cs typeface="Times New Roman"/>
              </a:rPr>
              <a:t>Future Research</a:t>
            </a:r>
          </a:p>
          <a:p>
            <a:pPr eaLnBrk="1" hangingPunct="1">
              <a:defRPr/>
            </a:pPr>
            <a:r>
              <a:rPr lang="en-US" sz="2400" dirty="0">
                <a:latin typeface="Times New Roman"/>
                <a:ea typeface="ＭＳ Ｐゴシック" charset="-128"/>
                <a:cs typeface="Times New Roman"/>
              </a:rPr>
              <a:t>Questions </a:t>
            </a:r>
            <a:endParaRPr lang="en-US" sz="2400" dirty="0" smtClean="0">
              <a:latin typeface="Times New Roman"/>
              <a:ea typeface="ＭＳ Ｐゴシック" charset="-128"/>
              <a:cs typeface="Times New Roman"/>
            </a:endParaRPr>
          </a:p>
          <a:p>
            <a:pPr eaLnBrk="1" hangingPunct="1">
              <a:defRPr/>
            </a:pPr>
            <a:r>
              <a:rPr lang="en-US" sz="2400" dirty="0" smtClean="0">
                <a:latin typeface="Times New Roman"/>
                <a:ea typeface="ＭＳ Ｐゴシック" charset="-128"/>
                <a:cs typeface="Times New Roman"/>
              </a:rPr>
              <a:t>Acknowledgements </a:t>
            </a:r>
            <a:endParaRPr lang="en-US" sz="2400" dirty="0">
              <a:latin typeface="Times New Roman"/>
              <a:ea typeface="ＭＳ Ｐゴシック" charset="-128"/>
              <a:cs typeface="Times New Roman"/>
            </a:endParaRPr>
          </a:p>
          <a:p>
            <a:pPr marL="0" indent="0" eaLnBrk="1" hangingPunct="1">
              <a:buFontTx/>
              <a:buNone/>
              <a:defRPr/>
            </a:pPr>
            <a:endParaRPr lang="en-US" dirty="0">
              <a:solidFill>
                <a:schemeClr val="bg1"/>
              </a:solidFill>
              <a:ea typeface="ＭＳ Ｐゴシック" charset="-128"/>
              <a:cs typeface="ＭＳ Ｐゴシック" charset="-128"/>
            </a:endParaRPr>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EB9538-6CC2-1A47-B6CD-603627372628}" type="slidenum">
              <a:rPr lang="en-US" sz="1400">
                <a:solidFill>
                  <a:schemeClr val="bg1"/>
                </a:solidFill>
              </a:rPr>
              <a:pPr eaLnBrk="1" hangingPunct="1"/>
              <a:t>3</a:t>
            </a:fld>
            <a:r>
              <a:rPr lang="en-US" sz="1400">
                <a:solidFill>
                  <a:schemeClr val="bg1"/>
                </a:solidFill>
              </a:rPr>
              <a:t> of 17</a:t>
            </a:r>
          </a:p>
          <a:p>
            <a:pPr eaLnBrk="1" hangingPunct="1"/>
            <a:endParaRPr lang="en-US" sz="1400">
              <a:solidFill>
                <a:schemeClr val="bg1"/>
              </a:solidFill>
            </a:endParaRPr>
          </a:p>
        </p:txBody>
      </p:sp>
      <p:pic>
        <p:nvPicPr>
          <p:cNvPr id="4" name="Picture 3" descr="powerpoint-pic.jpg"/>
          <p:cNvPicPr>
            <a:picLocks noChangeAspect="1"/>
          </p:cNvPicPr>
          <p:nvPr/>
        </p:nvPicPr>
        <p:blipFill>
          <a:blip r:embed="rId2"/>
          <a:srcRect/>
          <a:stretch>
            <a:fillRect/>
          </a:stretch>
        </p:blipFill>
        <p:spPr bwMode="auto">
          <a:xfrm>
            <a:off x="5334000" y="1828800"/>
            <a:ext cx="2654300" cy="2654300"/>
          </a:xfrm>
          <a:prstGeom prst="rect">
            <a:avLst/>
          </a:prstGeom>
          <a:noFill/>
          <a:ln w="38100" cap="sq">
            <a:solidFill>
              <a:srgbClr val="000000"/>
            </a:solidFill>
            <a:miter lim="800000"/>
            <a:headEnd/>
            <a:tailEnd/>
          </a:ln>
          <a:effectLst>
            <a:outerShdw dist="38100" dir="2700000" algn="tl" rotWithShape="0">
              <a:srgbClr val="808080">
                <a:alpha val="42999"/>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4000" b="1">
                <a:latin typeface="Times New Roman" charset="0"/>
                <a:ea typeface="ＭＳ Ｐゴシック" charset="0"/>
                <a:cs typeface="Times New Roman" charset="0"/>
              </a:rPr>
              <a:t>Abstract</a:t>
            </a:r>
          </a:p>
        </p:txBody>
      </p:sp>
      <p:sp>
        <p:nvSpPr>
          <p:cNvPr id="20482" name="Content Placeholder 2"/>
          <p:cNvSpPr>
            <a:spLocks noGrp="1"/>
          </p:cNvSpPr>
          <p:nvPr>
            <p:ph idx="1"/>
          </p:nvPr>
        </p:nvSpPr>
        <p:spPr>
          <a:xfrm>
            <a:off x="457200" y="1295400"/>
            <a:ext cx="8229600" cy="4495800"/>
          </a:xfrm>
        </p:spPr>
        <p:txBody>
          <a:bodyPr/>
          <a:lstStyle/>
          <a:p>
            <a:pPr algn="just">
              <a:buFontTx/>
              <a:buNone/>
            </a:pPr>
            <a:r>
              <a:rPr lang="en-US" sz="1800">
                <a:latin typeface="Times New Roman" charset="0"/>
                <a:ea typeface="ＭＳ Ｐゴシック" charset="0"/>
                <a:cs typeface="Times New Roman" charset="0"/>
              </a:rPr>
              <a:t>	Common Core Standards includes critical content for all students in American education. Forty-eight of the fifty states have adopted the standards as of 2012. Previously, every state had its own set of academic standards and students in each state had been learning at different levels. In the new global economy, all students must be prepared to compete with students from around the world. Students are expected to develop deeper mastery of content and demonstrate what they know through writing and other projects. Changes to curriculum and instruction are more student-centered with greater focus on skills, abilities, and a shift towards more performance assessments. This research was designed to apply mathematical processes of the Common Core Standard in a lesson plan on the K-12 academic level: elementary, middle and high school. The team used NXT LEGO® robotics to teach various scientific, mathematical, and design concepts, through designing, building, and programming the robots at each level. The students</a:t>
            </a:r>
            <a:r>
              <a:rPr lang="ja-JP" altLang="en-US" sz="1800">
                <a:latin typeface="Times New Roman" charset="0"/>
                <a:ea typeface="ＭＳ Ｐゴシック" charset="0"/>
                <a:cs typeface="Times New Roman" charset="0"/>
              </a:rPr>
              <a:t>’</a:t>
            </a:r>
            <a:r>
              <a:rPr lang="en-US" sz="1800">
                <a:latin typeface="Times New Roman" charset="0"/>
                <a:ea typeface="ＭＳ Ｐゴシック" charset="0"/>
                <a:cs typeface="Times New Roman" charset="0"/>
              </a:rPr>
              <a:t> received hands on experience with physics, mathematics, motion, environmental factors, and use problem solving in a collaborative group setting. The data was collected through observations.</a:t>
            </a:r>
          </a:p>
          <a:p>
            <a:pPr>
              <a:buFontTx/>
              <a:buNone/>
            </a:pPr>
            <a:endParaRPr lang="en-US" sz="1800">
              <a:solidFill>
                <a:srgbClr val="000000"/>
              </a:solidFill>
              <a:latin typeface="Times New Roman" charset="0"/>
              <a:ea typeface="ＭＳ Ｐゴシック" charset="0"/>
              <a:cs typeface="Times New Roman" charset="0"/>
            </a:endParaRPr>
          </a:p>
          <a:p>
            <a:pPr>
              <a:buFontTx/>
              <a:buNone/>
            </a:pPr>
            <a:endParaRPr lang="en-US" sz="1800">
              <a:solidFill>
                <a:srgbClr val="000000"/>
              </a:solidFill>
              <a:latin typeface="Times New Roman" charset="0"/>
              <a:ea typeface="ＭＳ Ｐゴシック" charset="0"/>
              <a:cs typeface="Times New Roman" charset="0"/>
            </a:endParaRP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CC02F1-B608-E94A-89D5-0566E1D5B549}" type="slidenum">
              <a:rPr lang="en-US" sz="1400">
                <a:solidFill>
                  <a:schemeClr val="bg1"/>
                </a:solidFill>
              </a:rPr>
              <a:pPr eaLnBrk="1" hangingPunct="1"/>
              <a:t>4</a:t>
            </a:fld>
            <a:r>
              <a:rPr lang="en-US" sz="1400">
                <a:solidFill>
                  <a:schemeClr val="bg1"/>
                </a:solidFill>
              </a:rPr>
              <a:t> of 17</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effectLst>
                  <a:outerShdw blurRad="38100" dist="38100" dir="2700000" algn="tl">
                    <a:srgbClr val="DDDDDD"/>
                  </a:outerShdw>
                </a:effectLst>
                <a:latin typeface="Times New Roman" charset="0"/>
                <a:ea typeface="ＭＳ Ｐゴシック" charset="0"/>
                <a:cs typeface="Times New Roman" charset="0"/>
              </a:rPr>
              <a:t>Introduction</a:t>
            </a:r>
          </a:p>
        </p:txBody>
      </p:sp>
      <p:sp>
        <p:nvSpPr>
          <p:cNvPr id="3" name="Content Placeholder 2"/>
          <p:cNvSpPr>
            <a:spLocks noGrp="1"/>
          </p:cNvSpPr>
          <p:nvPr>
            <p:ph idx="1"/>
          </p:nvPr>
        </p:nvSpPr>
        <p:spPr/>
        <p:txBody>
          <a:bodyPr/>
          <a:lstStyle/>
          <a:p>
            <a:pPr marL="0" indent="0" algn="ctr">
              <a:buFontTx/>
              <a:buNone/>
              <a:defRPr/>
            </a:pPr>
            <a:r>
              <a:rPr lang="en-US" sz="2800" dirty="0">
                <a:solidFill>
                  <a:srgbClr val="000000"/>
                </a:solidFill>
                <a:latin typeface="Times New Roman"/>
                <a:cs typeface="Times New Roman"/>
              </a:rPr>
              <a:t>The North Carolina Standard Course of </a:t>
            </a:r>
            <a:r>
              <a:rPr lang="en-US" sz="2800" dirty="0" smtClean="0">
                <a:solidFill>
                  <a:srgbClr val="000000"/>
                </a:solidFill>
                <a:latin typeface="Times New Roman"/>
                <a:cs typeface="Times New Roman"/>
              </a:rPr>
              <a:t>Study</a:t>
            </a:r>
          </a:p>
          <a:p>
            <a:pPr marL="0" indent="0" algn="ctr">
              <a:buFontTx/>
              <a:buNone/>
              <a:defRPr/>
            </a:pPr>
            <a:endParaRPr lang="en-US" sz="2800" dirty="0">
              <a:solidFill>
                <a:srgbClr val="000000"/>
              </a:solidFill>
              <a:latin typeface="Times New Roman"/>
              <a:cs typeface="Times New Roman"/>
            </a:endParaRPr>
          </a:p>
          <a:p>
            <a:pPr marL="0" indent="0">
              <a:buFontTx/>
              <a:buNone/>
              <a:defRPr/>
            </a:pPr>
            <a:r>
              <a:rPr lang="en-US" sz="2800" dirty="0" smtClean="0">
                <a:solidFill>
                  <a:srgbClr val="000000"/>
                </a:solidFill>
                <a:latin typeface="Times New Roman"/>
                <a:cs typeface="Times New Roman"/>
              </a:rPr>
              <a:t>Content Standards</a:t>
            </a:r>
            <a:endParaRPr lang="en-US" sz="2800" dirty="0">
              <a:solidFill>
                <a:srgbClr val="000000"/>
              </a:solidFill>
              <a:latin typeface="Times New Roman"/>
              <a:cs typeface="Times New Roman"/>
            </a:endParaRPr>
          </a:p>
          <a:p>
            <a:pPr>
              <a:buFont typeface="Arial"/>
              <a:buChar char="•"/>
              <a:defRPr/>
            </a:pPr>
            <a:r>
              <a:rPr lang="en-US" sz="2400" dirty="0" smtClean="0">
                <a:solidFill>
                  <a:srgbClr val="000000"/>
                </a:solidFill>
                <a:latin typeface="Times New Roman"/>
                <a:cs typeface="Times New Roman"/>
              </a:rPr>
              <a:t>Numbers </a:t>
            </a:r>
            <a:r>
              <a:rPr lang="en-US" sz="2400" dirty="0">
                <a:solidFill>
                  <a:srgbClr val="000000"/>
                </a:solidFill>
                <a:latin typeface="Times New Roman"/>
                <a:cs typeface="Times New Roman"/>
              </a:rPr>
              <a:t>and Operations</a:t>
            </a:r>
          </a:p>
          <a:p>
            <a:pPr>
              <a:buFont typeface="Arial"/>
              <a:buChar char="•"/>
              <a:defRPr/>
            </a:pPr>
            <a:r>
              <a:rPr lang="en-US" sz="2400" dirty="0">
                <a:solidFill>
                  <a:srgbClr val="000000"/>
                </a:solidFill>
                <a:latin typeface="Times New Roman"/>
                <a:cs typeface="Times New Roman"/>
              </a:rPr>
              <a:t>Algebra</a:t>
            </a:r>
          </a:p>
          <a:p>
            <a:pPr>
              <a:buFont typeface="Arial"/>
              <a:buChar char="•"/>
              <a:defRPr/>
            </a:pPr>
            <a:r>
              <a:rPr lang="en-US" sz="2400" dirty="0" smtClean="0">
                <a:solidFill>
                  <a:srgbClr val="000000"/>
                </a:solidFill>
                <a:latin typeface="Times New Roman"/>
                <a:cs typeface="Times New Roman"/>
              </a:rPr>
              <a:t>Geometry</a:t>
            </a:r>
          </a:p>
          <a:p>
            <a:pPr>
              <a:buFont typeface="Arial"/>
              <a:buChar char="•"/>
              <a:defRPr/>
            </a:pPr>
            <a:r>
              <a:rPr lang="en-US" sz="2400" dirty="0" smtClean="0">
                <a:solidFill>
                  <a:srgbClr val="000000"/>
                </a:solidFill>
                <a:latin typeface="Times New Roman"/>
                <a:cs typeface="Times New Roman"/>
              </a:rPr>
              <a:t>Measurement</a:t>
            </a:r>
            <a:endParaRPr lang="en-US" sz="2400" dirty="0">
              <a:solidFill>
                <a:srgbClr val="000000"/>
              </a:solidFill>
              <a:latin typeface="Times New Roman"/>
              <a:cs typeface="Times New Roman"/>
            </a:endParaRPr>
          </a:p>
          <a:p>
            <a:pPr>
              <a:buFont typeface="Arial"/>
              <a:buChar char="•"/>
              <a:defRPr/>
            </a:pPr>
            <a:r>
              <a:rPr lang="en-US" sz="2400" dirty="0">
                <a:solidFill>
                  <a:srgbClr val="000000"/>
                </a:solidFill>
                <a:latin typeface="Times New Roman"/>
                <a:cs typeface="Times New Roman"/>
              </a:rPr>
              <a:t>Data Analysis and Probability</a:t>
            </a:r>
          </a:p>
          <a:p>
            <a:pPr marL="0" indent="0">
              <a:buFontTx/>
              <a:buNone/>
              <a:defRPr/>
            </a:pPr>
            <a:endParaRPr lang="en-US" dirty="0">
              <a:solidFill>
                <a:srgbClr val="000000"/>
              </a:solidFill>
            </a:endParaRPr>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DD8C20-3415-1248-A644-997C9AC5178A}" type="slidenum">
              <a:rPr lang="en-US" sz="1400">
                <a:solidFill>
                  <a:schemeClr val="bg1"/>
                </a:solidFill>
              </a:rPr>
              <a:pPr eaLnBrk="1" hangingPunct="1"/>
              <a:t>5</a:t>
            </a:fld>
            <a:r>
              <a:rPr lang="en-US" sz="1400">
                <a:solidFill>
                  <a:schemeClr val="bg1"/>
                </a:solidFill>
              </a:rPr>
              <a:t> of 17</a:t>
            </a:r>
          </a:p>
        </p:txBody>
      </p:sp>
      <p:pic>
        <p:nvPicPr>
          <p:cNvPr id="7173" name="Picture 4" descr="H:\ECSU\nc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48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b="1">
                <a:latin typeface="Arial" charset="0"/>
                <a:ea typeface="ＭＳ Ｐゴシック" charset="0"/>
                <a:cs typeface="ＭＳ Ｐゴシック" charset="0"/>
              </a:rPr>
              <a:t/>
            </a:r>
            <a:br>
              <a:rPr lang="en-US" b="1">
                <a:latin typeface="Arial" charset="0"/>
                <a:ea typeface="ＭＳ Ｐゴシック" charset="0"/>
                <a:cs typeface="ＭＳ Ｐゴシック" charset="0"/>
              </a:rPr>
            </a:br>
            <a:r>
              <a:rPr lang="en-US" sz="4000" b="1">
                <a:latin typeface="Times New Roman" charset="0"/>
                <a:ea typeface="ＭＳ Ｐゴシック" charset="0"/>
                <a:cs typeface="Times New Roman" charset="0"/>
              </a:rPr>
              <a:t>What are the Common Core State Standards?</a:t>
            </a:r>
            <a:r>
              <a:rPr lang="en-US" b="1">
                <a:latin typeface="Times New Roman" charset="0"/>
                <a:ea typeface="ＭＳ Ｐゴシック" charset="0"/>
                <a:cs typeface="Times New Roman" charset="0"/>
              </a:rPr>
              <a:t/>
            </a:r>
            <a:br>
              <a:rPr lang="en-US" b="1">
                <a:latin typeface="Times New Roman" charset="0"/>
                <a:ea typeface="ＭＳ Ｐゴシック" charset="0"/>
                <a:cs typeface="Times New Roman" charset="0"/>
              </a:rPr>
            </a:br>
            <a:endParaRPr lang="en-US">
              <a:latin typeface="Times New Roman" charset="0"/>
              <a:ea typeface="ＭＳ Ｐゴシック" charset="0"/>
              <a:cs typeface="Times New Roman" charset="0"/>
            </a:endParaRPr>
          </a:p>
        </p:txBody>
      </p:sp>
      <p:sp>
        <p:nvSpPr>
          <p:cNvPr id="8195" name="Content Placeholder 2"/>
          <p:cNvSpPr>
            <a:spLocks noGrp="1"/>
          </p:cNvSpPr>
          <p:nvPr>
            <p:ph idx="1"/>
          </p:nvPr>
        </p:nvSpPr>
        <p:spPr>
          <a:xfrm>
            <a:off x="381000" y="2057400"/>
            <a:ext cx="8458200" cy="3733800"/>
          </a:xfrm>
        </p:spPr>
        <p:txBody>
          <a:bodyPr/>
          <a:lstStyle/>
          <a:p>
            <a:r>
              <a:rPr lang="en-US" sz="2400">
                <a:latin typeface="Times New Roman" charset="0"/>
                <a:ea typeface="ＭＳ Ｐゴシック" charset="0"/>
                <a:cs typeface="Times New Roman" charset="0"/>
              </a:rPr>
              <a:t>Aligned with college and work expectations</a:t>
            </a:r>
          </a:p>
          <a:p>
            <a:r>
              <a:rPr lang="en-US" sz="2400">
                <a:latin typeface="Times New Roman" charset="0"/>
                <a:ea typeface="ＭＳ Ｐゴシック" charset="0"/>
                <a:cs typeface="Times New Roman" charset="0"/>
              </a:rPr>
              <a:t>Focused and coherent</a:t>
            </a:r>
          </a:p>
          <a:p>
            <a:r>
              <a:rPr lang="en-US" sz="2400">
                <a:latin typeface="Times New Roman" charset="0"/>
                <a:ea typeface="ＭＳ Ｐゴシック" charset="0"/>
                <a:cs typeface="Times New Roman" charset="0"/>
              </a:rPr>
              <a:t>Include rigorous content and application of knowledge through high‐order skills</a:t>
            </a:r>
          </a:p>
          <a:p>
            <a:r>
              <a:rPr lang="en-US" sz="2400">
                <a:latin typeface="Times New Roman" charset="0"/>
                <a:ea typeface="ＭＳ Ｐゴシック" charset="0"/>
                <a:cs typeface="Times New Roman" charset="0"/>
              </a:rPr>
              <a:t>Build upon strengths and lessons of current state standards  </a:t>
            </a:r>
          </a:p>
          <a:p>
            <a:r>
              <a:rPr lang="en-US" sz="2400">
                <a:latin typeface="Times New Roman" charset="0"/>
                <a:ea typeface="ＭＳ Ｐゴシック" charset="0"/>
                <a:cs typeface="Times New Roman" charset="0"/>
              </a:rPr>
              <a:t>Internationally benchmarked  </a:t>
            </a:r>
          </a:p>
          <a:p>
            <a:r>
              <a:rPr lang="en-US" sz="2400">
                <a:latin typeface="Times New Roman" charset="0"/>
                <a:ea typeface="ＭＳ Ｐゴシック" charset="0"/>
                <a:cs typeface="Times New Roman" charset="0"/>
              </a:rPr>
              <a:t>Based on evidence and research</a:t>
            </a:r>
          </a:p>
          <a:p>
            <a:r>
              <a:rPr lang="en-US" sz="2400">
                <a:latin typeface="Times New Roman" charset="0"/>
                <a:ea typeface="ＭＳ Ｐゴシック" charset="0"/>
                <a:cs typeface="Times New Roman" charset="0"/>
              </a:rPr>
              <a:t>Texas and Alaska have not yet adopted the Standards*</a:t>
            </a: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B491F0-C9BC-2C4A-8E27-00A7D63BB1C2}" type="slidenum">
              <a:rPr lang="en-US" sz="1400">
                <a:solidFill>
                  <a:schemeClr val="bg1"/>
                </a:solidFill>
              </a:rPr>
              <a:pPr eaLnBrk="1" hangingPunct="1"/>
              <a:t>6</a:t>
            </a:fld>
            <a:r>
              <a:rPr lang="en-US" sz="1400">
                <a:solidFill>
                  <a:schemeClr val="bg1"/>
                </a:solidFill>
              </a:rPr>
              <a:t> of 17</a:t>
            </a:r>
          </a:p>
        </p:txBody>
      </p:sp>
      <p:pic>
        <p:nvPicPr>
          <p:cNvPr id="22532" name="Picture 4"/>
          <p:cNvPicPr>
            <a:picLocks noChangeAspect="1" noChangeArrowheads="1"/>
          </p:cNvPicPr>
          <p:nvPr/>
        </p:nvPicPr>
        <p:blipFill>
          <a:blip r:embed="rId3" cstate="print"/>
          <a:srcRect/>
          <a:stretch>
            <a:fillRect/>
          </a:stretch>
        </p:blipFill>
        <p:spPr bwMode="auto">
          <a:xfrm>
            <a:off x="6553200" y="990600"/>
            <a:ext cx="2057400" cy="1375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a:effectLst>
                  <a:outerShdw blurRad="38100" dist="38100" dir="2700000" algn="tl">
                    <a:srgbClr val="DDDDDD"/>
                  </a:outerShdw>
                </a:effectLst>
                <a:latin typeface="Times New Roman" charset="0"/>
                <a:ea typeface="ＭＳ Ｐゴシック" charset="0"/>
                <a:cs typeface="Times New Roman" charset="0"/>
              </a:rPr>
              <a:t>Importance of Common Core</a:t>
            </a:r>
          </a:p>
        </p:txBody>
      </p:sp>
      <p:sp>
        <p:nvSpPr>
          <p:cNvPr id="9219" name="Content Placeholder 2"/>
          <p:cNvSpPr>
            <a:spLocks noGrp="1"/>
          </p:cNvSpPr>
          <p:nvPr>
            <p:ph idx="1"/>
          </p:nvPr>
        </p:nvSpPr>
        <p:spPr>
          <a:xfrm>
            <a:off x="381000" y="1676400"/>
            <a:ext cx="8305800" cy="4114800"/>
          </a:xfrm>
        </p:spPr>
        <p:txBody>
          <a:bodyPr/>
          <a:lstStyle/>
          <a:p>
            <a:r>
              <a:rPr lang="en-US" sz="2800">
                <a:latin typeface="Times New Roman" charset="0"/>
                <a:ea typeface="ＭＳ Ｐゴシック" charset="0"/>
                <a:cs typeface="Times New Roman" charset="0"/>
              </a:rPr>
              <a:t>Academic standards </a:t>
            </a:r>
          </a:p>
          <a:p>
            <a:r>
              <a:rPr lang="en-US" sz="2800">
                <a:latin typeface="Times New Roman" charset="0"/>
                <a:ea typeface="ＭＳ Ｐゴシック" charset="0"/>
                <a:cs typeface="Times New Roman" charset="0"/>
              </a:rPr>
              <a:t>Global competition </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4CCC31-7373-C244-84E4-DF17BADD5DF5}" type="slidenum">
              <a:rPr lang="en-US" sz="1400">
                <a:solidFill>
                  <a:schemeClr val="bg1"/>
                </a:solidFill>
              </a:rPr>
              <a:pPr eaLnBrk="1" hangingPunct="1"/>
              <a:t>7</a:t>
            </a:fld>
            <a:r>
              <a:rPr lang="en-US" sz="1400">
                <a:solidFill>
                  <a:schemeClr val="bg1"/>
                </a:solidFill>
              </a:rPr>
              <a:t> of 17</a:t>
            </a:r>
          </a:p>
        </p:txBody>
      </p:sp>
      <p:pic>
        <p:nvPicPr>
          <p:cNvPr id="23556" name="Picture 4"/>
          <p:cNvPicPr>
            <a:picLocks noChangeAspect="1" noChangeArrowheads="1"/>
          </p:cNvPicPr>
          <p:nvPr/>
        </p:nvPicPr>
        <p:blipFill>
          <a:blip r:embed="rId3" cstate="print"/>
          <a:srcRect/>
          <a:stretch>
            <a:fillRect/>
          </a:stretch>
        </p:blipFill>
        <p:spPr bwMode="auto">
          <a:xfrm>
            <a:off x="6096000" y="1600200"/>
            <a:ext cx="2209800" cy="1839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557" name="Picture 5"/>
          <p:cNvPicPr>
            <a:picLocks noChangeAspect="1" noChangeArrowheads="1"/>
          </p:cNvPicPr>
          <p:nvPr/>
        </p:nvPicPr>
        <p:blipFill>
          <a:blip r:embed="rId4" cstate="print"/>
          <a:srcRect/>
          <a:stretch>
            <a:fillRect/>
          </a:stretch>
        </p:blipFill>
        <p:spPr bwMode="auto">
          <a:xfrm>
            <a:off x="838200" y="3581400"/>
            <a:ext cx="2784506" cy="186213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effectLst>
                  <a:outerShdw blurRad="38100" dist="38100" dir="2700000" algn="tl">
                    <a:srgbClr val="DDDDDD"/>
                  </a:outerShdw>
                </a:effectLst>
                <a:latin typeface="Times New Roman" charset="0"/>
                <a:ea typeface="ＭＳ Ｐゴシック" charset="0"/>
                <a:cs typeface="Times New Roman" charset="0"/>
              </a:rPr>
              <a:t>Course Plan</a:t>
            </a:r>
          </a:p>
        </p:txBody>
      </p:sp>
      <p:sp>
        <p:nvSpPr>
          <p:cNvPr id="3" name="Content Placeholder 2"/>
          <p:cNvSpPr>
            <a:spLocks noGrp="1"/>
          </p:cNvSpPr>
          <p:nvPr>
            <p:ph idx="1"/>
          </p:nvPr>
        </p:nvSpPr>
        <p:spPr>
          <a:xfrm>
            <a:off x="533400" y="1828800"/>
            <a:ext cx="8153400" cy="3962400"/>
          </a:xfrm>
        </p:spPr>
        <p:txBody>
          <a:bodyPr/>
          <a:lstStyle/>
          <a:p>
            <a:pPr>
              <a:defRPr/>
            </a:pPr>
            <a:r>
              <a:rPr lang="en-US" sz="2400" dirty="0">
                <a:solidFill>
                  <a:srgbClr val="000000"/>
                </a:solidFill>
                <a:latin typeface="Times New Roman"/>
                <a:cs typeface="Times New Roman"/>
              </a:rPr>
              <a:t>I.C </a:t>
            </a:r>
            <a:r>
              <a:rPr lang="en-US" sz="2400" dirty="0" err="1">
                <a:solidFill>
                  <a:srgbClr val="000000"/>
                </a:solidFill>
                <a:latin typeface="Times New Roman"/>
                <a:cs typeface="Times New Roman"/>
              </a:rPr>
              <a:t>Norcom</a:t>
            </a:r>
            <a:r>
              <a:rPr lang="en-US" sz="2400" dirty="0">
                <a:solidFill>
                  <a:srgbClr val="000000"/>
                </a:solidFill>
                <a:latin typeface="Times New Roman"/>
                <a:cs typeface="Times New Roman"/>
              </a:rPr>
              <a:t> High School </a:t>
            </a:r>
          </a:p>
          <a:p>
            <a:pPr>
              <a:defRPr/>
            </a:pPr>
            <a:r>
              <a:rPr lang="en-US" sz="2400" dirty="0">
                <a:solidFill>
                  <a:srgbClr val="000000"/>
                </a:solidFill>
                <a:latin typeface="Times New Roman"/>
                <a:cs typeface="Times New Roman"/>
              </a:rPr>
              <a:t>NXT Programming Software </a:t>
            </a:r>
          </a:p>
          <a:p>
            <a:pPr>
              <a:defRPr/>
            </a:pPr>
            <a:r>
              <a:rPr lang="en-US" sz="2400" dirty="0">
                <a:solidFill>
                  <a:srgbClr val="000000"/>
                </a:solidFill>
                <a:latin typeface="Times New Roman"/>
                <a:cs typeface="Times New Roman"/>
              </a:rPr>
              <a:t>NXT Robot Assembling</a:t>
            </a:r>
          </a:p>
          <a:p>
            <a:pPr>
              <a:defRPr/>
            </a:pPr>
            <a:r>
              <a:rPr lang="en-US" sz="2400" dirty="0">
                <a:solidFill>
                  <a:srgbClr val="000000"/>
                </a:solidFill>
                <a:latin typeface="Times New Roman"/>
                <a:cs typeface="Times New Roman"/>
              </a:rPr>
              <a:t>NXT Robot Programming </a:t>
            </a:r>
          </a:p>
          <a:p>
            <a:pPr marL="0" indent="0">
              <a:buFontTx/>
              <a:buNone/>
              <a:defRPr/>
            </a:pPr>
            <a:endParaRPr lang="en-US" dirty="0">
              <a:solidFill>
                <a:srgbClr val="000000"/>
              </a:solidFill>
              <a:latin typeface="Times New Roman"/>
              <a:cs typeface="Times New Roman"/>
            </a:endParaRPr>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DD4404-24A4-AE46-A1A8-60848D1FAF1E}" type="slidenum">
              <a:rPr lang="en-US" sz="1400">
                <a:solidFill>
                  <a:schemeClr val="bg1"/>
                </a:solidFill>
              </a:rPr>
              <a:pPr eaLnBrk="1" hangingPunct="1"/>
              <a:t>8</a:t>
            </a:fld>
            <a:r>
              <a:rPr lang="en-US" sz="1400">
                <a:solidFill>
                  <a:schemeClr val="bg1"/>
                </a:solidFill>
              </a:rPr>
              <a:t> of 17</a:t>
            </a:r>
          </a:p>
        </p:txBody>
      </p:sp>
      <p:pic>
        <p:nvPicPr>
          <p:cNvPr id="5" name="Picture 6"/>
          <p:cNvPicPr>
            <a:picLocks noChangeAspect="1" noChangeArrowheads="1"/>
          </p:cNvPicPr>
          <p:nvPr/>
        </p:nvPicPr>
        <p:blipFill>
          <a:blip r:embed="rId3" cstate="print">
            <a:extLst/>
          </a:blip>
          <a:srcRect/>
          <a:stretch>
            <a:fillRect/>
          </a:stretch>
        </p:blipFill>
        <p:spPr bwMode="auto">
          <a:xfrm>
            <a:off x="4800600" y="2286000"/>
            <a:ext cx="3837795" cy="2747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effectLst>
                  <a:outerShdw blurRad="38100" dist="38100" dir="2700000" algn="tl">
                    <a:srgbClr val="DDDDDD"/>
                  </a:outerShdw>
                </a:effectLst>
                <a:latin typeface="Times New Roman" charset="0"/>
                <a:ea typeface="ＭＳ Ｐゴシック" charset="0"/>
                <a:cs typeface="Times New Roman" charset="0"/>
              </a:rPr>
              <a:t>The 5E Lesson Plan</a:t>
            </a:r>
          </a:p>
        </p:txBody>
      </p:sp>
      <p:sp>
        <p:nvSpPr>
          <p:cNvPr id="3" name="Content Placeholder 2"/>
          <p:cNvSpPr>
            <a:spLocks noGrp="1"/>
          </p:cNvSpPr>
          <p:nvPr>
            <p:ph idx="1"/>
          </p:nvPr>
        </p:nvSpPr>
        <p:spPr/>
        <p:txBody>
          <a:bodyPr/>
          <a:lstStyle/>
          <a:p>
            <a:pPr marL="0" indent="0">
              <a:buFontTx/>
              <a:buNone/>
              <a:defRPr/>
            </a:pPr>
            <a:r>
              <a:rPr lang="en-US" sz="2800" dirty="0">
                <a:solidFill>
                  <a:srgbClr val="000000"/>
                </a:solidFill>
                <a:latin typeface="Times New Roman"/>
                <a:cs typeface="Times New Roman"/>
              </a:rPr>
              <a:t>The </a:t>
            </a:r>
            <a:r>
              <a:rPr lang="en-US" sz="2800" dirty="0" smtClean="0">
                <a:solidFill>
                  <a:srgbClr val="000000"/>
                </a:solidFill>
                <a:latin typeface="Times New Roman"/>
                <a:cs typeface="Times New Roman"/>
              </a:rPr>
              <a:t>math team used </a:t>
            </a:r>
            <a:r>
              <a:rPr lang="en-US" sz="2800" dirty="0">
                <a:solidFill>
                  <a:srgbClr val="000000"/>
                </a:solidFill>
                <a:latin typeface="Times New Roman"/>
                <a:cs typeface="Times New Roman"/>
              </a:rPr>
              <a:t>5E lesson plans for each s</a:t>
            </a:r>
            <a:r>
              <a:rPr lang="en-US" sz="2800" dirty="0" smtClean="0">
                <a:solidFill>
                  <a:srgbClr val="000000"/>
                </a:solidFill>
                <a:latin typeface="Times New Roman"/>
                <a:cs typeface="Times New Roman"/>
              </a:rPr>
              <a:t>tudent level: </a:t>
            </a:r>
            <a:r>
              <a:rPr lang="en-US" sz="2800" dirty="0">
                <a:solidFill>
                  <a:srgbClr val="000000"/>
                </a:solidFill>
                <a:latin typeface="Times New Roman"/>
                <a:cs typeface="Times New Roman"/>
              </a:rPr>
              <a:t>elementary school, middle school, and high school. </a:t>
            </a:r>
          </a:p>
          <a:p>
            <a:pPr algn="just">
              <a:defRPr/>
            </a:pPr>
            <a:r>
              <a:rPr lang="en-US" sz="2800" dirty="0" smtClean="0">
                <a:solidFill>
                  <a:srgbClr val="000000"/>
                </a:solidFill>
                <a:latin typeface="Times New Roman"/>
                <a:cs typeface="Times New Roman"/>
              </a:rPr>
              <a:t>Engagement</a:t>
            </a:r>
            <a:endParaRPr lang="en-US" sz="2800" dirty="0">
              <a:solidFill>
                <a:srgbClr val="000000"/>
              </a:solidFill>
              <a:latin typeface="Times New Roman"/>
              <a:cs typeface="Times New Roman"/>
            </a:endParaRPr>
          </a:p>
          <a:p>
            <a:pPr algn="just">
              <a:defRPr/>
            </a:pPr>
            <a:r>
              <a:rPr lang="en-US" sz="2800" dirty="0">
                <a:solidFill>
                  <a:srgbClr val="000000"/>
                </a:solidFill>
                <a:latin typeface="Times New Roman"/>
                <a:cs typeface="Times New Roman"/>
              </a:rPr>
              <a:t>Exploration </a:t>
            </a:r>
          </a:p>
          <a:p>
            <a:pPr algn="just">
              <a:defRPr/>
            </a:pPr>
            <a:r>
              <a:rPr lang="en-US" sz="2800" dirty="0">
                <a:solidFill>
                  <a:srgbClr val="000000"/>
                </a:solidFill>
                <a:latin typeface="Times New Roman"/>
                <a:cs typeface="Times New Roman"/>
              </a:rPr>
              <a:t>Explanation</a:t>
            </a:r>
          </a:p>
          <a:p>
            <a:pPr algn="just">
              <a:defRPr/>
            </a:pPr>
            <a:r>
              <a:rPr lang="en-US" sz="2800" dirty="0">
                <a:solidFill>
                  <a:srgbClr val="000000"/>
                </a:solidFill>
                <a:latin typeface="Times New Roman"/>
                <a:cs typeface="Times New Roman"/>
              </a:rPr>
              <a:t>Elaboration </a:t>
            </a:r>
          </a:p>
          <a:p>
            <a:pPr algn="just">
              <a:defRPr/>
            </a:pPr>
            <a:r>
              <a:rPr lang="en-US" sz="2800" dirty="0">
                <a:solidFill>
                  <a:srgbClr val="000000"/>
                </a:solidFill>
                <a:latin typeface="Times New Roman"/>
                <a:cs typeface="Times New Roman"/>
              </a:rPr>
              <a:t>Evaluation </a:t>
            </a:r>
          </a:p>
          <a:p>
            <a:pPr marL="0" indent="0">
              <a:buFontTx/>
              <a:buNone/>
              <a:defRPr/>
            </a:pPr>
            <a:endParaRPr lang="en-US" dirty="0">
              <a:solidFill>
                <a:srgbClr val="000000"/>
              </a:solidFill>
            </a:endParaRPr>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064879-AE7D-C449-8454-F94C8B048DBD}" type="slidenum">
              <a:rPr lang="en-US" sz="1400">
                <a:solidFill>
                  <a:schemeClr val="bg1"/>
                </a:solidFill>
              </a:rPr>
              <a:pPr eaLnBrk="1" hangingPunct="1"/>
              <a:t>9</a:t>
            </a:fld>
            <a:r>
              <a:rPr lang="en-US" sz="1400">
                <a:solidFill>
                  <a:schemeClr val="bg1"/>
                </a:solidFill>
              </a:rPr>
              <a:t> of 17</a:t>
            </a:r>
          </a:p>
        </p:txBody>
      </p:sp>
      <p:pic>
        <p:nvPicPr>
          <p:cNvPr id="26629" name="Picture 5"/>
          <p:cNvPicPr>
            <a:picLocks noChangeAspect="1" noChangeArrowheads="1"/>
          </p:cNvPicPr>
          <p:nvPr/>
        </p:nvPicPr>
        <p:blipFill>
          <a:blip r:embed="rId2" cstate="print"/>
          <a:srcRect/>
          <a:stretch>
            <a:fillRect/>
          </a:stretch>
        </p:blipFill>
        <p:spPr bwMode="auto">
          <a:xfrm>
            <a:off x="5256376" y="3429000"/>
            <a:ext cx="2898449" cy="1938338"/>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1008</TotalTime>
  <Words>2366</Words>
  <Application>Microsoft Macintosh PowerPoint</Application>
  <PresentationFormat>Letter Paper (8.5x11 in)</PresentationFormat>
  <Paragraphs>160</Paragraphs>
  <Slides>17</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ＭＳ Ｐゴシック</vt:lpstr>
      <vt:lpstr>Times New Roman</vt:lpstr>
      <vt:lpstr>Title Master</vt:lpstr>
      <vt:lpstr>Slide Master</vt:lpstr>
      <vt:lpstr>Applying Common Core State Standards at the K-12 Academic Levels Using NXT LEGO® Robotics  </vt:lpstr>
      <vt:lpstr>Mathematics Team </vt:lpstr>
      <vt:lpstr>Overview</vt:lpstr>
      <vt:lpstr>Abstract</vt:lpstr>
      <vt:lpstr>Introduction</vt:lpstr>
      <vt:lpstr> What are the Common Core State Standards? </vt:lpstr>
      <vt:lpstr>Importance of Common Core</vt:lpstr>
      <vt:lpstr>Course Plan</vt:lpstr>
      <vt:lpstr>The 5E Lesson Plan</vt:lpstr>
      <vt:lpstr>Methodology </vt:lpstr>
      <vt:lpstr>Observations</vt:lpstr>
      <vt:lpstr>Results </vt:lpstr>
      <vt:lpstr>PowerPoint Presentation</vt:lpstr>
      <vt:lpstr>Conclusion </vt:lpstr>
      <vt:lpstr>Future Work</vt:lpstr>
      <vt:lpstr>QUESTIONS?</vt:lpstr>
      <vt:lpstr>Acknowledgements</vt:lpstr>
    </vt:vector>
  </TitlesOfParts>
  <Company>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Lohoefener</dc:creator>
  <cp:lastModifiedBy>CERSER</cp:lastModifiedBy>
  <cp:revision>121</cp:revision>
  <dcterms:created xsi:type="dcterms:W3CDTF">2011-11-09T21:13:25Z</dcterms:created>
  <dcterms:modified xsi:type="dcterms:W3CDTF">2012-07-18T12:44:29Z</dcterms:modified>
</cp:coreProperties>
</file>